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256" r:id="rId2"/>
    <p:sldId id="275" r:id="rId3"/>
    <p:sldId id="258" r:id="rId4"/>
    <p:sldId id="259" r:id="rId5"/>
    <p:sldId id="263" r:id="rId6"/>
    <p:sldId id="264" r:id="rId7"/>
    <p:sldId id="260" r:id="rId8"/>
    <p:sldId id="268" r:id="rId9"/>
    <p:sldId id="270" r:id="rId10"/>
    <p:sldId id="267" r:id="rId11"/>
    <p:sldId id="262" r:id="rId12"/>
    <p:sldId id="288" r:id="rId13"/>
    <p:sldId id="283" r:id="rId14"/>
    <p:sldId id="276" r:id="rId15"/>
    <p:sldId id="277" r:id="rId16"/>
    <p:sldId id="284" r:id="rId17"/>
    <p:sldId id="278" r:id="rId18"/>
    <p:sldId id="285" r:id="rId19"/>
    <p:sldId id="279" r:id="rId20"/>
    <p:sldId id="291" r:id="rId21"/>
    <p:sldId id="286" r:id="rId22"/>
    <p:sldId id="289" r:id="rId23"/>
    <p:sldId id="290" r:id="rId24"/>
    <p:sldId id="287" r:id="rId25"/>
    <p:sldId id="281" r:id="rId26"/>
    <p:sldId id="292" r:id="rId27"/>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77" autoAdjust="0"/>
    <p:restoredTop sz="94660"/>
  </p:normalViewPr>
  <p:slideViewPr>
    <p:cSldViewPr>
      <p:cViewPr varScale="1">
        <p:scale>
          <a:sx n="64" d="100"/>
          <a:sy n="64" d="100"/>
        </p:scale>
        <p:origin x="-1458"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076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65014" y="0"/>
            <a:ext cx="4029282" cy="350760"/>
          </a:xfrm>
          <a:prstGeom prst="rect">
            <a:avLst/>
          </a:prstGeom>
        </p:spPr>
        <p:txBody>
          <a:bodyPr vert="horz" lIns="91440" tIns="45720" rIns="91440" bIns="45720" rtlCol="0"/>
          <a:lstStyle>
            <a:lvl1pPr algn="r">
              <a:defRPr sz="1200"/>
            </a:lvl1pPr>
          </a:lstStyle>
          <a:p>
            <a:fld id="{CE5DAC5F-05A7-4F23-ABE3-2580E2C6822F}" type="datetimeFigureOut">
              <a:rPr lang="en-US" smtClean="0"/>
              <a:pPr/>
              <a:t>9/15/2014</a:t>
            </a:fld>
            <a:endParaRPr lang="en-US"/>
          </a:p>
        </p:txBody>
      </p:sp>
      <p:sp>
        <p:nvSpPr>
          <p:cNvPr id="4" name="Footer Placeholder 3"/>
          <p:cNvSpPr>
            <a:spLocks noGrp="1"/>
          </p:cNvSpPr>
          <p:nvPr>
            <p:ph type="ftr" sz="quarter" idx="2"/>
          </p:nvPr>
        </p:nvSpPr>
        <p:spPr>
          <a:xfrm>
            <a:off x="1" y="6658443"/>
            <a:ext cx="4029282" cy="35076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65014" y="6658443"/>
            <a:ext cx="4029282" cy="350760"/>
          </a:xfrm>
          <a:prstGeom prst="rect">
            <a:avLst/>
          </a:prstGeom>
        </p:spPr>
        <p:txBody>
          <a:bodyPr vert="horz" lIns="91440" tIns="45720" rIns="91440" bIns="45720" rtlCol="0" anchor="b"/>
          <a:lstStyle>
            <a:lvl1pPr algn="r">
              <a:defRPr sz="1200"/>
            </a:lvl1pPr>
          </a:lstStyle>
          <a:p>
            <a:fld id="{5EA19449-2D1B-4C1C-976F-441FB0496FCF}"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5265809" y="0"/>
            <a:ext cx="4028440" cy="350520"/>
          </a:xfrm>
          <a:prstGeom prst="rect">
            <a:avLst/>
          </a:prstGeom>
        </p:spPr>
        <p:txBody>
          <a:bodyPr vert="horz" lIns="93177" tIns="46589" rIns="93177" bIns="46589" rtlCol="0"/>
          <a:lstStyle>
            <a:lvl1pPr algn="r">
              <a:defRPr sz="1200"/>
            </a:lvl1pPr>
          </a:lstStyle>
          <a:p>
            <a:fld id="{F0EB34C2-B49C-404F-9A4C-A73859EB7F92}" type="datetimeFigureOut">
              <a:rPr lang="en-US" smtClean="0"/>
              <a:pPr/>
              <a:t>9/15/2014</a:t>
            </a:fld>
            <a:endParaRPr lang="en-US"/>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28440" cy="3505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5265809" y="6658664"/>
            <a:ext cx="4028440" cy="350520"/>
          </a:xfrm>
          <a:prstGeom prst="rect">
            <a:avLst/>
          </a:prstGeom>
        </p:spPr>
        <p:txBody>
          <a:bodyPr vert="horz" lIns="93177" tIns="46589" rIns="93177" bIns="46589" rtlCol="0" anchor="b"/>
          <a:lstStyle>
            <a:lvl1pPr algn="r">
              <a:defRPr sz="1200"/>
            </a:lvl1pPr>
          </a:lstStyle>
          <a:p>
            <a:fld id="{7EE32D24-637E-4DCB-BD5E-7351AEC4C61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endParaRPr lang="en-US" dirty="0" smtClean="0"/>
          </a:p>
          <a:p>
            <a:endParaRPr lang="en-US" dirty="0"/>
          </a:p>
        </p:txBody>
      </p:sp>
      <p:sp>
        <p:nvSpPr>
          <p:cNvPr id="4" name="Slide Number Placeholder 3"/>
          <p:cNvSpPr>
            <a:spLocks noGrp="1"/>
          </p:cNvSpPr>
          <p:nvPr>
            <p:ph type="sldNum" sz="quarter" idx="10"/>
          </p:nvPr>
        </p:nvSpPr>
        <p:spPr/>
        <p:txBody>
          <a:bodyPr/>
          <a:lstStyle/>
          <a:p>
            <a:fld id="{92B19D10-D57D-45C4-ACEB-368BC6462DD1}" type="slidenum">
              <a:rPr lang="en-US" smtClean="0"/>
              <a:pPr/>
              <a:t>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inducting teachers</a:t>
            </a:r>
            <a:r>
              <a:rPr lang="en-US" baseline="0" dirty="0" smtClean="0"/>
              <a:t> check that they like working with children. Check if they have the qualities of patience, creative, adaptable, think outside their mature perspective, sensitivity, good communication skills, and ability to connect with children.</a:t>
            </a:r>
            <a:endParaRPr lang="en-US" dirty="0"/>
          </a:p>
        </p:txBody>
      </p:sp>
      <p:sp>
        <p:nvSpPr>
          <p:cNvPr id="4" name="Slide Number Placeholder 3"/>
          <p:cNvSpPr>
            <a:spLocks noGrp="1"/>
          </p:cNvSpPr>
          <p:nvPr>
            <p:ph type="sldNum" sz="quarter" idx="10"/>
          </p:nvPr>
        </p:nvSpPr>
        <p:spPr/>
        <p:txBody>
          <a:bodyPr/>
          <a:lstStyle/>
          <a:p>
            <a:fld id="{7EE32D24-637E-4DCB-BD5E-7351AEC4C61B}" type="slidenum">
              <a:rPr lang="en-US" smtClean="0"/>
              <a:pPr/>
              <a:t>15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defRPr/>
            </a:pPr>
            <a:r>
              <a:rPr lang="en-US" dirty="0" smtClean="0"/>
              <a:t>Professionalize early childhood education, develop teachers in a 4 year program more effective (Burton, </a:t>
            </a:r>
            <a:r>
              <a:rPr lang="en-US" dirty="0" err="1" smtClean="0"/>
              <a:t>Whitebrook</a:t>
            </a:r>
            <a:r>
              <a:rPr lang="en-US" dirty="0" smtClean="0"/>
              <a:t>, Brandon, Maher, Young, </a:t>
            </a:r>
            <a:r>
              <a:rPr lang="en-US" dirty="0" err="1" smtClean="0"/>
              <a:t>Bellm</a:t>
            </a:r>
            <a:r>
              <a:rPr lang="en-US" dirty="0" smtClean="0"/>
              <a:t> et al 2002)</a:t>
            </a:r>
          </a:p>
          <a:p>
            <a:endParaRPr lang="en-US" dirty="0"/>
          </a:p>
        </p:txBody>
      </p:sp>
      <p:sp>
        <p:nvSpPr>
          <p:cNvPr id="4" name="Slide Number Placeholder 3"/>
          <p:cNvSpPr>
            <a:spLocks noGrp="1"/>
          </p:cNvSpPr>
          <p:nvPr>
            <p:ph type="sldNum" sz="quarter" idx="10"/>
          </p:nvPr>
        </p:nvSpPr>
        <p:spPr/>
        <p:txBody>
          <a:bodyPr/>
          <a:lstStyle/>
          <a:p>
            <a:fld id="{7EE32D24-637E-4DCB-BD5E-7351AEC4C61B}" type="slidenum">
              <a:rPr lang="en-US" smtClean="0"/>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27F0FC-6C3E-42BE-B2ED-75CDCD96B312}"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77FC2-738A-429B-91A5-DB79E43313F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27F0FC-6C3E-42BE-B2ED-75CDCD96B312}"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77FC2-738A-429B-91A5-DB79E43313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27F0FC-6C3E-42BE-B2ED-75CDCD96B312}"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77FC2-738A-429B-91A5-DB79E43313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27F0FC-6C3E-42BE-B2ED-75CDCD96B312}"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77FC2-738A-429B-91A5-DB79E43313F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27F0FC-6C3E-42BE-B2ED-75CDCD96B312}" type="datetimeFigureOut">
              <a:rPr lang="en-US" smtClean="0"/>
              <a:pPr/>
              <a:t>9/15/2014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77FC2-738A-429B-91A5-DB79E43313F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27F0FC-6C3E-42BE-B2ED-75CDCD96B312}"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77FC2-738A-429B-91A5-DB79E43313F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27F0FC-6C3E-42BE-B2ED-75CDCD96B312}" type="datetimeFigureOut">
              <a:rPr lang="en-US" smtClean="0"/>
              <a:pPr/>
              <a:t>9/15/2014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277FC2-738A-429B-91A5-DB79E43313F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27F0FC-6C3E-42BE-B2ED-75CDCD96B312}" type="datetimeFigureOut">
              <a:rPr lang="en-US" smtClean="0"/>
              <a:pPr/>
              <a:t>9/15/2014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277FC2-738A-429B-91A5-DB79E43313F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27F0FC-6C3E-42BE-B2ED-75CDCD96B312}" type="datetimeFigureOut">
              <a:rPr lang="en-US" smtClean="0"/>
              <a:pPr/>
              <a:t>9/15/2014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277FC2-738A-429B-91A5-DB79E43313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27F0FC-6C3E-42BE-B2ED-75CDCD96B312}"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77FC2-738A-429B-91A5-DB79E43313F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27F0FC-6C3E-42BE-B2ED-75CDCD96B312}" type="datetimeFigureOut">
              <a:rPr lang="en-US" smtClean="0"/>
              <a:pPr/>
              <a:t>9/15/2014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77FC2-738A-429B-91A5-DB79E43313F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27F0FC-6C3E-42BE-B2ED-75CDCD96B312}" type="datetimeFigureOut">
              <a:rPr lang="en-US" smtClean="0"/>
              <a:pPr/>
              <a:t>9/15/2014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277FC2-738A-429B-91A5-DB79E43313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jpeg"/><Relationship Id="rId10" Type="http://schemas.openxmlformats.org/officeDocument/2006/relationships/image" Target="../media/image11.png"/><Relationship Id="rId4" Type="http://schemas.openxmlformats.org/officeDocument/2006/relationships/image" Target="../media/image5.jpeg"/><Relationship Id="rId9"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2152650"/>
          </a:xfrm>
        </p:spPr>
        <p:txBody>
          <a:bodyPr>
            <a:normAutofit/>
          </a:bodyPr>
          <a:lstStyle/>
          <a:p>
            <a:r>
              <a:rPr lang="en-US" dirty="0" smtClean="0">
                <a:latin typeface="+mn-lt"/>
              </a:rPr>
              <a:t>Evolving Innovations: Developing Quality Professionals for the Early Years</a:t>
            </a:r>
            <a:endParaRPr lang="en-US" dirty="0">
              <a:latin typeface="+mn-lt"/>
            </a:endParaRPr>
          </a:p>
        </p:txBody>
      </p:sp>
      <p:sp>
        <p:nvSpPr>
          <p:cNvPr id="3" name="Subtitle 2"/>
          <p:cNvSpPr>
            <a:spLocks noGrp="1"/>
          </p:cNvSpPr>
          <p:nvPr>
            <p:ph type="subTitle" idx="1"/>
          </p:nvPr>
        </p:nvSpPr>
        <p:spPr>
          <a:xfrm>
            <a:off x="1295400" y="4343400"/>
            <a:ext cx="6400800" cy="1752600"/>
          </a:xfrm>
        </p:spPr>
        <p:txBody>
          <a:bodyPr/>
          <a:lstStyle/>
          <a:p>
            <a:r>
              <a:rPr lang="en-US" dirty="0" smtClean="0">
                <a:solidFill>
                  <a:srgbClr val="002060"/>
                </a:solidFill>
              </a:rPr>
              <a:t>Bernadette L. Dean PhD</a:t>
            </a:r>
          </a:p>
          <a:p>
            <a:r>
              <a:rPr lang="en-US" dirty="0" smtClean="0">
                <a:solidFill>
                  <a:srgbClr val="002060"/>
                </a:solidFill>
              </a:rPr>
              <a:t>Director and Professor</a:t>
            </a:r>
          </a:p>
          <a:p>
            <a:r>
              <a:rPr lang="en-US" dirty="0" smtClean="0">
                <a:solidFill>
                  <a:srgbClr val="002060"/>
                </a:solidFill>
              </a:rPr>
              <a:t>VM Institute for Education</a:t>
            </a:r>
            <a:endParaRPr lang="en-US" dirty="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a:buNone/>
            </a:pPr>
            <a:endParaRPr lang="en-US" b="1" dirty="0" smtClean="0">
              <a:solidFill>
                <a:schemeClr val="bg2"/>
              </a:solidFill>
            </a:endParaRPr>
          </a:p>
          <a:p>
            <a:pPr>
              <a:buNone/>
            </a:pPr>
            <a:r>
              <a:rPr lang="en-US" b="1" dirty="0" smtClean="0">
                <a:solidFill>
                  <a:schemeClr val="bg2"/>
                </a:solidFill>
              </a:rPr>
              <a:t>Use a new model for teaching and learning</a:t>
            </a:r>
          </a:p>
          <a:p>
            <a:pPr>
              <a:buNone/>
            </a:pPr>
            <a:endParaRPr lang="en-US" b="1" dirty="0" smtClean="0">
              <a:solidFill>
                <a:schemeClr val="bg2"/>
              </a:solidFill>
            </a:endParaRPr>
          </a:p>
          <a:p>
            <a:r>
              <a:rPr lang="en-US" dirty="0" smtClean="0"/>
              <a:t>Recognize and develop the unique gifts and talents of each child</a:t>
            </a:r>
          </a:p>
          <a:p>
            <a:r>
              <a:rPr lang="en-US" dirty="0" smtClean="0"/>
              <a:t>Shift the focus of pedagogy from teaching to learning</a:t>
            </a:r>
          </a:p>
          <a:p>
            <a:r>
              <a:rPr lang="en-US" dirty="0" smtClean="0"/>
              <a:t>Curriculum, teaching, assessment and learning environments created to intellectually engage diverse children</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dirty="0" smtClean="0">
                <a:solidFill>
                  <a:schemeClr val="bg2"/>
                </a:solidFill>
                <a:latin typeface="+mn-lt"/>
              </a:rPr>
              <a:t>Preparing early childhood educators: research, experience and context</a:t>
            </a:r>
            <a:endParaRPr lang="en-US" dirty="0">
              <a:solidFill>
                <a:schemeClr val="bg2"/>
              </a:solidFill>
              <a:latin typeface="+mn-lt"/>
            </a:endParaRPr>
          </a:p>
        </p:txBody>
      </p:sp>
      <p:sp>
        <p:nvSpPr>
          <p:cNvPr id="3" name="Content Placeholder 2"/>
          <p:cNvSpPr>
            <a:spLocks noGrp="1"/>
          </p:cNvSpPr>
          <p:nvPr>
            <p:ph idx="1"/>
          </p:nvPr>
        </p:nvSpPr>
        <p:spPr>
          <a:xfrm>
            <a:off x="457200" y="2971800"/>
            <a:ext cx="8229600" cy="4800600"/>
          </a:xfrm>
        </p:spPr>
        <p:txBody>
          <a:bodyPr>
            <a:normAutofit/>
          </a:bodyPr>
          <a:lstStyle/>
          <a:p>
            <a:r>
              <a:rPr lang="en-US" dirty="0" smtClean="0"/>
              <a:t>Use the VMIE teacher education model </a:t>
            </a:r>
          </a:p>
          <a:p>
            <a:pPr lvl="1">
              <a:buNone/>
            </a:pP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rot="16200000">
            <a:off x="4533900" y="1866900"/>
            <a:ext cx="6248400" cy="2514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3600" dirty="0" smtClean="0">
                <a:solidFill>
                  <a:schemeClr val="tx1"/>
                </a:solidFill>
                <a:latin typeface="Times New Roman" pitchFamily="18" charset="0"/>
                <a:cs typeface="Times New Roman" pitchFamily="18" charset="0"/>
              </a:rPr>
              <a:t>Technology to support teaching </a:t>
            </a:r>
          </a:p>
          <a:p>
            <a:pPr algn="ctr"/>
            <a:r>
              <a:rPr lang="en-US" sz="3600" dirty="0" smtClean="0">
                <a:solidFill>
                  <a:schemeClr val="tx1"/>
                </a:solidFill>
                <a:latin typeface="Times New Roman" pitchFamily="18" charset="0"/>
                <a:cs typeface="Times New Roman" pitchFamily="18" charset="0"/>
              </a:rPr>
              <a:t>&amp; </a:t>
            </a:r>
          </a:p>
          <a:p>
            <a:pPr algn="ctr"/>
            <a:r>
              <a:rPr lang="en-US" sz="3600" dirty="0" smtClean="0">
                <a:solidFill>
                  <a:schemeClr val="tx1"/>
                </a:solidFill>
                <a:latin typeface="Times New Roman" pitchFamily="18" charset="0"/>
                <a:cs typeface="Times New Roman" pitchFamily="18" charset="0"/>
              </a:rPr>
              <a:t>learning</a:t>
            </a:r>
          </a:p>
        </p:txBody>
      </p:sp>
      <p:sp>
        <p:nvSpPr>
          <p:cNvPr id="10" name="Rectangle 9"/>
          <p:cNvSpPr/>
          <p:nvPr/>
        </p:nvSpPr>
        <p:spPr>
          <a:xfrm rot="16200000">
            <a:off x="1562100" y="1866900"/>
            <a:ext cx="6248400" cy="2514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3600" dirty="0" smtClean="0">
                <a:solidFill>
                  <a:schemeClr val="tx1"/>
                </a:solidFill>
                <a:latin typeface="Times New Roman" pitchFamily="18" charset="0"/>
                <a:cs typeface="Times New Roman" pitchFamily="18" charset="0"/>
              </a:rPr>
              <a:t>DAP modeled in teacher education programs as foundational knowledge, 8Cs </a:t>
            </a:r>
          </a:p>
          <a:p>
            <a:pPr algn="ctr"/>
            <a:r>
              <a:rPr lang="en-US" sz="3600" dirty="0" smtClean="0">
                <a:solidFill>
                  <a:schemeClr val="tx1"/>
                </a:solidFill>
                <a:latin typeface="Times New Roman" pitchFamily="18" charset="0"/>
                <a:cs typeface="Times New Roman" pitchFamily="18" charset="0"/>
              </a:rPr>
              <a:t>&amp; </a:t>
            </a:r>
          </a:p>
          <a:p>
            <a:pPr algn="ctr"/>
            <a:r>
              <a:rPr lang="en-US" sz="3600" dirty="0" smtClean="0">
                <a:solidFill>
                  <a:schemeClr val="tx1"/>
                </a:solidFill>
                <a:latin typeface="Times New Roman" pitchFamily="18" charset="0"/>
                <a:cs typeface="Times New Roman" pitchFamily="18" charset="0"/>
              </a:rPr>
              <a:t>values developed</a:t>
            </a:r>
          </a:p>
        </p:txBody>
      </p:sp>
      <p:sp>
        <p:nvSpPr>
          <p:cNvPr id="6" name="Rectangle 5"/>
          <p:cNvSpPr/>
          <p:nvPr/>
        </p:nvSpPr>
        <p:spPr>
          <a:xfrm rot="16200000">
            <a:off x="-1562100" y="1866900"/>
            <a:ext cx="6248400" cy="2514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3600" dirty="0" smtClean="0">
                <a:solidFill>
                  <a:schemeClr val="tx1"/>
                </a:solidFill>
                <a:latin typeface="Times New Roman" pitchFamily="18" charset="0"/>
                <a:cs typeface="Times New Roman" pitchFamily="18" charset="0"/>
              </a:rPr>
              <a:t>Knowledge of:</a:t>
            </a:r>
          </a:p>
          <a:p>
            <a:pPr algn="ctr">
              <a:buFont typeface="Arial" pitchFamily="34" charset="0"/>
              <a:buChar char="•"/>
            </a:pPr>
            <a:r>
              <a:rPr lang="en-US" sz="3600" dirty="0" smtClean="0">
                <a:solidFill>
                  <a:schemeClr val="tx1"/>
                </a:solidFill>
                <a:latin typeface="Times New Roman" pitchFamily="18" charset="0"/>
                <a:cs typeface="Times New Roman" pitchFamily="18" charset="0"/>
              </a:rPr>
              <a:t> Child development &amp; </a:t>
            </a:r>
          </a:p>
          <a:p>
            <a:pPr algn="ctr"/>
            <a:r>
              <a:rPr lang="en-US" sz="3600" dirty="0" smtClean="0">
                <a:solidFill>
                  <a:schemeClr val="tx1"/>
                </a:solidFill>
                <a:latin typeface="Times New Roman" pitchFamily="18" charset="0"/>
                <a:cs typeface="Times New Roman" pitchFamily="18" charset="0"/>
              </a:rPr>
              <a:t>learning</a:t>
            </a:r>
          </a:p>
          <a:p>
            <a:pPr algn="ctr">
              <a:buFont typeface="Arial" pitchFamily="34" charset="0"/>
              <a:buChar char="•"/>
            </a:pPr>
            <a:r>
              <a:rPr lang="en-US" sz="3600" dirty="0" smtClean="0">
                <a:solidFill>
                  <a:schemeClr val="tx1"/>
                </a:solidFill>
                <a:latin typeface="Times New Roman" pitchFamily="18" charset="0"/>
                <a:cs typeface="Times New Roman" pitchFamily="18" charset="0"/>
              </a:rPr>
              <a:t>Curriculum standards</a:t>
            </a:r>
          </a:p>
        </p:txBody>
      </p:sp>
      <p:grpSp>
        <p:nvGrpSpPr>
          <p:cNvPr id="2" name="Group 43"/>
          <p:cNvGrpSpPr/>
          <p:nvPr/>
        </p:nvGrpSpPr>
        <p:grpSpPr>
          <a:xfrm>
            <a:off x="304800" y="1981200"/>
            <a:ext cx="8610600" cy="1143000"/>
            <a:chOff x="304800" y="1981200"/>
            <a:chExt cx="8610600" cy="1143000"/>
          </a:xfrm>
        </p:grpSpPr>
        <p:sp>
          <p:nvSpPr>
            <p:cNvPr id="18" name="Rectangle 17"/>
            <p:cNvSpPr/>
            <p:nvPr/>
          </p:nvSpPr>
          <p:spPr>
            <a:xfrm>
              <a:off x="304800" y="1981200"/>
              <a:ext cx="8610600" cy="11430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Real Classroom / school experiences: </a:t>
              </a:r>
            </a:p>
            <a:p>
              <a:pPr algn="ctr"/>
              <a:r>
                <a:rPr lang="en-US" sz="3600" dirty="0" smtClean="0">
                  <a:solidFill>
                    <a:schemeClr val="tx1"/>
                  </a:solidFill>
                  <a:latin typeface="Times New Roman" pitchFamily="18" charset="0"/>
                  <a:cs typeface="Times New Roman" pitchFamily="18" charset="0"/>
                </a:rPr>
                <a:t>Observation   Guided Practice   Teaching </a:t>
              </a:r>
              <a:endParaRPr lang="en-US" sz="3600" dirty="0">
                <a:solidFill>
                  <a:schemeClr val="tx1"/>
                </a:solidFill>
                <a:latin typeface="Times New Roman" pitchFamily="18" charset="0"/>
                <a:cs typeface="Times New Roman" pitchFamily="18" charset="0"/>
              </a:endParaRPr>
            </a:p>
          </p:txBody>
        </p:sp>
        <p:cxnSp>
          <p:nvCxnSpPr>
            <p:cNvPr id="28" name="Straight Arrow Connector 27"/>
            <p:cNvCxnSpPr/>
            <p:nvPr/>
          </p:nvCxnSpPr>
          <p:spPr>
            <a:xfrm>
              <a:off x="3048000" y="2895600"/>
              <a:ext cx="304800" cy="1588"/>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6400800" y="2895600"/>
              <a:ext cx="304800" cy="1588"/>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34" name="Rectangle 33"/>
          <p:cNvSpPr/>
          <p:nvPr/>
        </p:nvSpPr>
        <p:spPr>
          <a:xfrm>
            <a:off x="304800" y="2514600"/>
            <a:ext cx="8610600" cy="301752"/>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Times New Roman" pitchFamily="18" charset="0"/>
                <a:cs typeface="Times New Roman" pitchFamily="18" charset="0"/>
              </a:rPr>
              <a:t>DAP practices used in real classrooms </a:t>
            </a:r>
            <a:endParaRPr lang="en-US" sz="1600" dirty="0">
              <a:solidFill>
                <a:schemeClr val="tx1"/>
              </a:solidFill>
              <a:latin typeface="Times New Roman" pitchFamily="18" charset="0"/>
              <a:cs typeface="Times New Roman" pitchFamily="18" charset="0"/>
            </a:endParaRPr>
          </a:p>
        </p:txBody>
      </p:sp>
      <p:sp>
        <p:nvSpPr>
          <p:cNvPr id="5" name="Rectangle 4"/>
          <p:cNvSpPr/>
          <p:nvPr/>
        </p:nvSpPr>
        <p:spPr>
          <a:xfrm>
            <a:off x="304800" y="5562600"/>
            <a:ext cx="8610600" cy="990600"/>
          </a:xfrm>
          <a:prstGeom prst="rect">
            <a:avLst/>
          </a:prstGeom>
          <a:solidFill>
            <a:srgbClr val="0A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Developmentally Appropriate Practices (DAP)</a:t>
            </a:r>
            <a:endParaRPr lang="en-US" sz="3600" dirty="0">
              <a:solidFill>
                <a:schemeClr val="tx1"/>
              </a:solidFill>
              <a:latin typeface="Times New Roman" pitchFamily="18" charset="0"/>
              <a:cs typeface="Times New Roman" pitchFamily="18" charset="0"/>
            </a:endParaRPr>
          </a:p>
        </p:txBody>
      </p:sp>
      <p:sp>
        <p:nvSpPr>
          <p:cNvPr id="4" name="Rectangle 3"/>
          <p:cNvSpPr/>
          <p:nvPr/>
        </p:nvSpPr>
        <p:spPr>
          <a:xfrm>
            <a:off x="304800" y="5870448"/>
            <a:ext cx="8610600" cy="987552"/>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Theory</a:t>
            </a:r>
            <a:endParaRPr lang="en-US" sz="3600" dirty="0">
              <a:solidFill>
                <a:schemeClr val="tx1"/>
              </a:solidFill>
              <a:latin typeface="Times New Roman" pitchFamily="18" charset="0"/>
              <a:cs typeface="Times New Roman" pitchFamily="18" charset="0"/>
            </a:endParaRPr>
          </a:p>
        </p:txBody>
      </p:sp>
      <p:sp>
        <p:nvSpPr>
          <p:cNvPr id="7" name="Rectangle 6"/>
          <p:cNvSpPr/>
          <p:nvPr/>
        </p:nvSpPr>
        <p:spPr>
          <a:xfrm>
            <a:off x="304800" y="6553200"/>
            <a:ext cx="8610600" cy="3048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Times New Roman" pitchFamily="18" charset="0"/>
                <a:cs typeface="Times New Roman" pitchFamily="18" charset="0"/>
              </a:rPr>
              <a:t>Theory</a:t>
            </a:r>
            <a:endParaRPr lang="en-US" sz="1600" dirty="0">
              <a:solidFill>
                <a:schemeClr val="tx1"/>
              </a:solidFill>
              <a:latin typeface="Times New Roman" pitchFamily="18" charset="0"/>
              <a:cs typeface="Times New Roman" pitchFamily="18" charset="0"/>
            </a:endParaRPr>
          </a:p>
        </p:txBody>
      </p:sp>
      <p:sp>
        <p:nvSpPr>
          <p:cNvPr id="9" name="Rectangle 8"/>
          <p:cNvSpPr/>
          <p:nvPr/>
        </p:nvSpPr>
        <p:spPr>
          <a:xfrm>
            <a:off x="304800" y="6248400"/>
            <a:ext cx="8610600" cy="304800"/>
          </a:xfrm>
          <a:prstGeom prst="rect">
            <a:avLst/>
          </a:prstGeom>
          <a:solidFill>
            <a:srgbClr val="0A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Times New Roman" pitchFamily="18" charset="0"/>
                <a:cs typeface="Times New Roman" pitchFamily="18" charset="0"/>
              </a:rPr>
              <a:t>Developmentally Appropriate Practices (DAP)</a:t>
            </a:r>
            <a:endParaRPr lang="en-US" sz="1600" dirty="0">
              <a:solidFill>
                <a:schemeClr val="tx1"/>
              </a:solidFill>
              <a:latin typeface="Times New Roman" pitchFamily="18" charset="0"/>
              <a:cs typeface="Times New Roman" pitchFamily="18" charset="0"/>
            </a:endParaRPr>
          </a:p>
        </p:txBody>
      </p:sp>
      <p:sp>
        <p:nvSpPr>
          <p:cNvPr id="15" name="Rectangle 14"/>
          <p:cNvSpPr/>
          <p:nvPr/>
        </p:nvSpPr>
        <p:spPr>
          <a:xfrm rot="16200000">
            <a:off x="6742176" y="4078224"/>
            <a:ext cx="3124200" cy="1216152"/>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dirty="0" smtClean="0">
                <a:solidFill>
                  <a:schemeClr val="tx1"/>
                </a:solidFill>
                <a:latin typeface="Times New Roman" pitchFamily="18" charset="0"/>
                <a:cs typeface="Times New Roman" pitchFamily="18" charset="0"/>
              </a:rPr>
              <a:t>Technology to support teaching </a:t>
            </a:r>
          </a:p>
          <a:p>
            <a:pPr algn="ctr"/>
            <a:r>
              <a:rPr lang="en-US" sz="1600" dirty="0" smtClean="0">
                <a:solidFill>
                  <a:schemeClr val="tx1"/>
                </a:solidFill>
                <a:latin typeface="Times New Roman" pitchFamily="18" charset="0"/>
                <a:cs typeface="Times New Roman" pitchFamily="18" charset="0"/>
              </a:rPr>
              <a:t>&amp; </a:t>
            </a:r>
          </a:p>
          <a:p>
            <a:pPr algn="ctr"/>
            <a:r>
              <a:rPr lang="en-US" sz="1600" dirty="0" smtClean="0">
                <a:solidFill>
                  <a:schemeClr val="tx1"/>
                </a:solidFill>
                <a:latin typeface="Times New Roman" pitchFamily="18" charset="0"/>
                <a:cs typeface="Times New Roman" pitchFamily="18" charset="0"/>
              </a:rPr>
              <a:t>learning</a:t>
            </a:r>
          </a:p>
        </p:txBody>
      </p:sp>
      <p:sp>
        <p:nvSpPr>
          <p:cNvPr id="14" name="Rectangle 13"/>
          <p:cNvSpPr/>
          <p:nvPr/>
        </p:nvSpPr>
        <p:spPr>
          <a:xfrm rot="16200000">
            <a:off x="3160776" y="4078224"/>
            <a:ext cx="3124200" cy="1216152"/>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dirty="0" smtClean="0">
                <a:solidFill>
                  <a:schemeClr val="tx1"/>
                </a:solidFill>
                <a:latin typeface="Times New Roman" pitchFamily="18" charset="0"/>
                <a:cs typeface="Times New Roman" pitchFamily="18" charset="0"/>
              </a:rPr>
              <a:t>DAP modeled in teacher education programs as foundational knowledge, 8Cs </a:t>
            </a:r>
          </a:p>
          <a:p>
            <a:pPr algn="ctr"/>
            <a:r>
              <a:rPr lang="en-US" sz="1600" dirty="0" smtClean="0">
                <a:solidFill>
                  <a:schemeClr val="tx1"/>
                </a:solidFill>
                <a:latin typeface="Times New Roman" pitchFamily="18" charset="0"/>
                <a:cs typeface="Times New Roman" pitchFamily="18" charset="0"/>
              </a:rPr>
              <a:t>&amp; </a:t>
            </a:r>
          </a:p>
          <a:p>
            <a:pPr algn="ctr"/>
            <a:r>
              <a:rPr lang="en-US" sz="1600" dirty="0" smtClean="0">
                <a:solidFill>
                  <a:schemeClr val="tx1"/>
                </a:solidFill>
                <a:latin typeface="Times New Roman" pitchFamily="18" charset="0"/>
                <a:cs typeface="Times New Roman" pitchFamily="18" charset="0"/>
              </a:rPr>
              <a:t>values developed</a:t>
            </a:r>
          </a:p>
        </p:txBody>
      </p:sp>
      <p:sp>
        <p:nvSpPr>
          <p:cNvPr id="13" name="Rectangle 12"/>
          <p:cNvSpPr/>
          <p:nvPr/>
        </p:nvSpPr>
        <p:spPr>
          <a:xfrm rot="16200000">
            <a:off x="-647700" y="4076700"/>
            <a:ext cx="3124200" cy="12192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sz="1600" dirty="0" smtClean="0">
                <a:solidFill>
                  <a:schemeClr val="tx1"/>
                </a:solidFill>
                <a:latin typeface="Times New Roman" pitchFamily="18" charset="0"/>
                <a:cs typeface="Times New Roman" pitchFamily="18" charset="0"/>
              </a:rPr>
              <a:t>Knowledge of:</a:t>
            </a:r>
          </a:p>
          <a:p>
            <a:pPr algn="ctr">
              <a:buFont typeface="Arial" pitchFamily="34" charset="0"/>
              <a:buChar char="•"/>
            </a:pPr>
            <a:r>
              <a:rPr lang="en-US" sz="1600" dirty="0" smtClean="0">
                <a:solidFill>
                  <a:schemeClr val="tx1"/>
                </a:solidFill>
                <a:latin typeface="Times New Roman" pitchFamily="18" charset="0"/>
                <a:cs typeface="Times New Roman" pitchFamily="18" charset="0"/>
              </a:rPr>
              <a:t> Child development &amp; </a:t>
            </a:r>
          </a:p>
          <a:p>
            <a:pPr algn="ctr"/>
            <a:r>
              <a:rPr lang="en-US" sz="1600" dirty="0" smtClean="0">
                <a:solidFill>
                  <a:schemeClr val="tx1"/>
                </a:solidFill>
                <a:latin typeface="Times New Roman" pitchFamily="18" charset="0"/>
                <a:cs typeface="Times New Roman" pitchFamily="18" charset="0"/>
              </a:rPr>
              <a:t>learning</a:t>
            </a:r>
          </a:p>
          <a:p>
            <a:pPr algn="ctr">
              <a:buFont typeface="Arial" pitchFamily="34" charset="0"/>
              <a:buChar char="•"/>
            </a:pPr>
            <a:r>
              <a:rPr lang="en-US" sz="1600" dirty="0" smtClean="0">
                <a:solidFill>
                  <a:schemeClr val="tx1"/>
                </a:solidFill>
                <a:latin typeface="Times New Roman" pitchFamily="18" charset="0"/>
                <a:cs typeface="Times New Roman" pitchFamily="18" charset="0"/>
              </a:rPr>
              <a:t>Curriculum standards</a:t>
            </a:r>
          </a:p>
        </p:txBody>
      </p:sp>
      <p:sp>
        <p:nvSpPr>
          <p:cNvPr id="35" name="Rectangle 34"/>
          <p:cNvSpPr/>
          <p:nvPr/>
        </p:nvSpPr>
        <p:spPr>
          <a:xfrm>
            <a:off x="304800" y="2209800"/>
            <a:ext cx="8610600" cy="301752"/>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Times New Roman" pitchFamily="18" charset="0"/>
                <a:cs typeface="Times New Roman" pitchFamily="18" charset="0"/>
              </a:rPr>
              <a:t>Reflection on teaching for learning</a:t>
            </a:r>
            <a:endParaRPr lang="en-US" sz="1600" dirty="0">
              <a:solidFill>
                <a:schemeClr val="tx1"/>
              </a:solidFill>
              <a:latin typeface="Times New Roman" pitchFamily="18" charset="0"/>
              <a:cs typeface="Times New Roman" pitchFamily="18" charset="0"/>
            </a:endParaRPr>
          </a:p>
        </p:txBody>
      </p:sp>
      <p:grpSp>
        <p:nvGrpSpPr>
          <p:cNvPr id="3" name="Group 23"/>
          <p:cNvGrpSpPr/>
          <p:nvPr/>
        </p:nvGrpSpPr>
        <p:grpSpPr>
          <a:xfrm>
            <a:off x="0" y="0"/>
            <a:ext cx="9144000" cy="2255460"/>
            <a:chOff x="0" y="-1066800"/>
            <a:chExt cx="9144000" cy="3810043"/>
          </a:xfrm>
        </p:grpSpPr>
        <p:sp>
          <p:nvSpPr>
            <p:cNvPr id="22" name="Isosceles Triangle 21"/>
            <p:cNvSpPr/>
            <p:nvPr/>
          </p:nvSpPr>
          <p:spPr>
            <a:xfrm>
              <a:off x="0" y="-1066800"/>
              <a:ext cx="9144000" cy="3218027"/>
            </a:xfrm>
            <a:prstGeom prst="triangl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91440" tIns="0" rIns="0" bIns="0" rtlCol="0" anchor="t" anchorCtr="1">
              <a:noAutofit/>
            </a:bodyPr>
            <a:lstStyle/>
            <a:p>
              <a:pPr algn="ctr"/>
              <a:endParaRPr lang="en-US" sz="2800" dirty="0">
                <a:solidFill>
                  <a:schemeClr val="tx1"/>
                </a:solidFill>
                <a:latin typeface="Times New Roman" pitchFamily="18" charset="0"/>
                <a:cs typeface="Times New Roman" pitchFamily="18" charset="0"/>
              </a:endParaRPr>
            </a:p>
          </p:txBody>
        </p:sp>
        <p:sp>
          <p:nvSpPr>
            <p:cNvPr id="23" name="TextBox 22"/>
            <p:cNvSpPr txBox="1"/>
            <p:nvPr/>
          </p:nvSpPr>
          <p:spPr>
            <a:xfrm>
              <a:off x="0" y="91690"/>
              <a:ext cx="9144000" cy="2651553"/>
            </a:xfrm>
            <a:prstGeom prst="rect">
              <a:avLst/>
            </a:prstGeom>
            <a:noFill/>
          </p:spPr>
          <p:txBody>
            <a:bodyPr wrap="square" rtlCol="0">
              <a:spAutoFit/>
            </a:bodyPr>
            <a:lstStyle/>
            <a:p>
              <a:pPr algn="ctr"/>
              <a:r>
                <a:rPr lang="en-US" sz="2400" dirty="0" smtClean="0">
                  <a:solidFill>
                    <a:schemeClr val="tx1"/>
                  </a:solidFill>
                  <a:latin typeface="Times New Roman" pitchFamily="18" charset="0"/>
                  <a:cs typeface="Times New Roman" pitchFamily="18" charset="0"/>
                </a:rPr>
                <a:t>Early childhood </a:t>
              </a:r>
            </a:p>
            <a:p>
              <a:pPr algn="ctr"/>
              <a:r>
                <a:rPr lang="en-US" sz="2400" dirty="0" smtClean="0">
                  <a:solidFill>
                    <a:schemeClr val="tx1"/>
                  </a:solidFill>
                  <a:latin typeface="Times New Roman" pitchFamily="18" charset="0"/>
                  <a:cs typeface="Times New Roman" pitchFamily="18" charset="0"/>
                </a:rPr>
                <a:t>educators who can create safe, </a:t>
              </a:r>
            </a:p>
            <a:p>
              <a:pPr algn="ctr"/>
              <a:r>
                <a:rPr lang="en-US" sz="2400" dirty="0" smtClean="0">
                  <a:solidFill>
                    <a:schemeClr val="tx1"/>
                  </a:solidFill>
                  <a:latin typeface="Times New Roman" pitchFamily="18" charset="0"/>
                  <a:cs typeface="Times New Roman" pitchFamily="18" charset="0"/>
                </a:rPr>
                <a:t>engaging &amp; active learning environments for diverse learners.</a:t>
              </a:r>
            </a:p>
            <a:p>
              <a:endParaRPr lang="en-US" sz="2400" dirty="0"/>
            </a:p>
          </p:txBody>
        </p:sp>
      </p:grpSp>
      <p:grpSp>
        <p:nvGrpSpPr>
          <p:cNvPr id="8" name="Group 42"/>
          <p:cNvGrpSpPr/>
          <p:nvPr/>
        </p:nvGrpSpPr>
        <p:grpSpPr>
          <a:xfrm>
            <a:off x="304800" y="2819400"/>
            <a:ext cx="8610600" cy="304800"/>
            <a:chOff x="304800" y="2819400"/>
            <a:chExt cx="8610600" cy="304800"/>
          </a:xfrm>
        </p:grpSpPr>
        <p:sp>
          <p:nvSpPr>
            <p:cNvPr id="33" name="Rectangle 32"/>
            <p:cNvSpPr/>
            <p:nvPr/>
          </p:nvSpPr>
          <p:spPr>
            <a:xfrm>
              <a:off x="304800" y="2819400"/>
              <a:ext cx="8610600" cy="3048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Times New Roman" pitchFamily="18" charset="0"/>
                  <a:cs typeface="Times New Roman" pitchFamily="18" charset="0"/>
                </a:rPr>
                <a:t>Real Classroom / school experiences: Observation           Guided Practice             Teaching </a:t>
              </a:r>
              <a:endParaRPr lang="en-US" sz="1600" dirty="0">
                <a:solidFill>
                  <a:schemeClr val="tx1"/>
                </a:solidFill>
                <a:latin typeface="Times New Roman" pitchFamily="18" charset="0"/>
                <a:cs typeface="Times New Roman" pitchFamily="18" charset="0"/>
              </a:endParaRPr>
            </a:p>
          </p:txBody>
        </p:sp>
        <p:cxnSp>
          <p:nvCxnSpPr>
            <p:cNvPr id="40" name="Straight Arrow Connector 39"/>
            <p:cNvCxnSpPr/>
            <p:nvPr/>
          </p:nvCxnSpPr>
          <p:spPr>
            <a:xfrm>
              <a:off x="5029200" y="2971800"/>
              <a:ext cx="457200" cy="1588"/>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7010400" y="2971800"/>
              <a:ext cx="457200" cy="1588"/>
            </a:xfrm>
            <a:prstGeom prst="straightConnector1">
              <a:avLst/>
            </a:prstGeom>
            <a:ln>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grpSp>
      <p:sp>
        <p:nvSpPr>
          <p:cNvPr id="27" name="Up Arrow 26"/>
          <p:cNvSpPr/>
          <p:nvPr/>
        </p:nvSpPr>
        <p:spPr>
          <a:xfrm>
            <a:off x="1371600" y="1905000"/>
            <a:ext cx="685800" cy="304800"/>
          </a:xfrm>
          <a:prstGeom prst="upArrow">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smtClean="0">
              <a:solidFill>
                <a:schemeClr val="tx1"/>
              </a:solidFill>
              <a:latin typeface="Times New Roman" pitchFamily="18" charset="0"/>
              <a:cs typeface="Times New Roman" pitchFamily="18" charset="0"/>
            </a:endParaRPr>
          </a:p>
        </p:txBody>
      </p:sp>
      <p:sp>
        <p:nvSpPr>
          <p:cNvPr id="29" name="Up Arrow 28"/>
          <p:cNvSpPr/>
          <p:nvPr/>
        </p:nvSpPr>
        <p:spPr>
          <a:xfrm>
            <a:off x="4191000" y="1905000"/>
            <a:ext cx="685800" cy="304800"/>
          </a:xfrm>
          <a:prstGeom prst="upArrow">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smtClean="0">
              <a:solidFill>
                <a:schemeClr val="tx1"/>
              </a:solidFill>
              <a:latin typeface="Times New Roman" pitchFamily="18" charset="0"/>
              <a:cs typeface="Times New Roman" pitchFamily="18" charset="0"/>
            </a:endParaRPr>
          </a:p>
        </p:txBody>
      </p:sp>
      <p:sp>
        <p:nvSpPr>
          <p:cNvPr id="30" name="Up Arrow 29"/>
          <p:cNvSpPr/>
          <p:nvPr/>
        </p:nvSpPr>
        <p:spPr>
          <a:xfrm>
            <a:off x="7391400" y="1905000"/>
            <a:ext cx="685800" cy="304800"/>
          </a:xfrm>
          <a:prstGeom prst="upArrow">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smtClean="0">
              <a:solidFill>
                <a:schemeClr val="tx1"/>
              </a:solidFill>
              <a:latin typeface="Times New Roman" pitchFamily="18" charset="0"/>
              <a:cs typeface="Times New Roman" pitchFamily="18" charset="0"/>
            </a:endParaRPr>
          </a:p>
        </p:txBody>
      </p:sp>
      <p:sp>
        <p:nvSpPr>
          <p:cNvPr id="26" name="Rectangle 25"/>
          <p:cNvSpPr/>
          <p:nvPr/>
        </p:nvSpPr>
        <p:spPr>
          <a:xfrm>
            <a:off x="304800" y="1371600"/>
            <a:ext cx="8610600" cy="11430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Reflection on teaching for learning</a:t>
            </a:r>
            <a:endParaRPr lang="en-US" sz="3600" dirty="0">
              <a:solidFill>
                <a:schemeClr val="tx1"/>
              </a:solidFill>
              <a:latin typeface="Times New Roman" pitchFamily="18" charset="0"/>
              <a:cs typeface="Times New Roman" pitchFamily="18" charset="0"/>
            </a:endParaRPr>
          </a:p>
        </p:txBody>
      </p:sp>
      <p:sp>
        <p:nvSpPr>
          <p:cNvPr id="32" name="Rectangle 31"/>
          <p:cNvSpPr/>
          <p:nvPr/>
        </p:nvSpPr>
        <p:spPr>
          <a:xfrm>
            <a:off x="304800" y="1676400"/>
            <a:ext cx="8610600" cy="11430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smtClean="0">
                <a:solidFill>
                  <a:schemeClr val="tx1"/>
                </a:solidFill>
                <a:latin typeface="Times New Roman" pitchFamily="18" charset="0"/>
                <a:cs typeface="Times New Roman" pitchFamily="18" charset="0"/>
              </a:rPr>
              <a:t>DAP practices used in </a:t>
            </a:r>
            <a:r>
              <a:rPr lang="en-US" sz="3600" smtClean="0">
                <a:solidFill>
                  <a:schemeClr val="tx1"/>
                </a:solidFill>
                <a:latin typeface="Times New Roman" pitchFamily="18" charset="0"/>
                <a:cs typeface="Times New Roman" pitchFamily="18" charset="0"/>
              </a:rPr>
              <a:t>real classrooms </a:t>
            </a:r>
            <a:endParaRPr lang="en-US"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xit" presetSubtype="0" fill="hold" grpId="1" nodeType="clickEffect">
                                  <p:stCondLst>
                                    <p:cond delay="0"/>
                                  </p:stCondLst>
                                  <p:childTnLst>
                                    <p:animEffect transition="out" filter="wipe(down)">
                                      <p:cBhvr>
                                        <p:cTn id="11" dur="45" accel="50000">
                                          <p:stCondLst>
                                            <p:cond delay="455"/>
                                          </p:stCondLst>
                                        </p:cTn>
                                        <p:tgtEl>
                                          <p:spTgt spid="4"/>
                                        </p:tgtEl>
                                      </p:cBhvr>
                                    </p:animEffect>
                                    <p:anim calcmode="lin" valueType="num">
                                      <p:cBhvr>
                                        <p:cTn id="12" dur="456" tmFilter="0,0; 0.14,0.31; 0.43,0.73; 0.71,0.91; 1.0,1.0">
                                          <p:stCondLst>
                                            <p:cond delay="0"/>
                                          </p:stCondLst>
                                        </p:cTn>
                                        <p:tgtEl>
                                          <p:spTgt spid="4"/>
                                        </p:tgtEl>
                                        <p:attrNameLst>
                                          <p:attrName>ppt_x</p:attrName>
                                        </p:attrNameLst>
                                      </p:cBhvr>
                                      <p:tavLst>
                                        <p:tav tm="0">
                                          <p:val>
                                            <p:strVal val="ppt_x"/>
                                          </p:val>
                                        </p:tav>
                                        <p:tav tm="100000">
                                          <p:val>
                                            <p:strVal val="#ppt_x+0.25"/>
                                          </p:val>
                                        </p:tav>
                                      </p:tavLst>
                                    </p:anim>
                                    <p:anim calcmode="lin" valueType="num">
                                      <p:cBhvr>
                                        <p:cTn id="13" dur="45">
                                          <p:stCondLst>
                                            <p:cond delay="456"/>
                                          </p:stCondLst>
                                        </p:cTn>
                                        <p:tgtEl>
                                          <p:spTgt spid="4"/>
                                        </p:tgtEl>
                                        <p:attrNameLst>
                                          <p:attrName>ppt_x</p:attrName>
                                        </p:attrNameLst>
                                      </p:cBhvr>
                                      <p:tavLst>
                                        <p:tav tm="0">
                                          <p:val>
                                            <p:strVal val="ppt_x"/>
                                          </p:val>
                                        </p:tav>
                                        <p:tav tm="100000">
                                          <p:val>
                                            <p:strVal val="ppt_x"/>
                                          </p:val>
                                        </p:tav>
                                      </p:tavLst>
                                    </p:anim>
                                    <p:anim calcmode="lin" valueType="num">
                                      <p:cBhvr>
                                        <p:cTn id="14" dur="166" tmFilter="0.0,0.0;0.25,0.07;0.50,0.2;0.75,0.467;1.0,1.0">
                                          <p:stCondLst>
                                            <p:cond delay="0"/>
                                          </p:stCondLst>
                                        </p:cTn>
                                        <p:tgtEl>
                                          <p:spTgt spid="4"/>
                                        </p:tgtEl>
                                        <p:attrNameLst>
                                          <p:attrName>ppt_y</p:attrName>
                                        </p:attrNameLst>
                                      </p:cBhvr>
                                      <p:tavLst>
                                        <p:tav tm="0">
                                          <p:val>
                                            <p:strVal val="ppt_y"/>
                                          </p:val>
                                        </p:tav>
                                        <p:tav tm="5000">
                                          <p:val>
                                            <p:strVal val="ppt_y+0.026"/>
                                          </p:val>
                                        </p:tav>
                                        <p:tav tm="10000">
                                          <p:val>
                                            <p:strVal val="ppt_y+0.052"/>
                                          </p:val>
                                        </p:tav>
                                        <p:tav tm="15000">
                                          <p:val>
                                            <p:strVal val="ppt_y+0.078"/>
                                          </p:val>
                                        </p:tav>
                                        <p:tav tm="20000">
                                          <p:val>
                                            <p:strVal val="ppt_y+0.103"/>
                                          </p:val>
                                        </p:tav>
                                        <p:tav tm="30000">
                                          <p:val>
                                            <p:strVal val="ppt_y+0.151"/>
                                          </p:val>
                                        </p:tav>
                                        <p:tav tm="40000">
                                          <p:val>
                                            <p:strVal val="ppt_y+0.196"/>
                                          </p:val>
                                        </p:tav>
                                        <p:tav tm="50000">
                                          <p:val>
                                            <p:strVal val="ppt_y+0.236"/>
                                          </p:val>
                                        </p:tav>
                                        <p:tav tm="60000">
                                          <p:val>
                                            <p:strVal val="ppt_y+0.270"/>
                                          </p:val>
                                        </p:tav>
                                        <p:tav tm="70000">
                                          <p:val>
                                            <p:strVal val="ppt_y+0.297"/>
                                          </p:val>
                                        </p:tav>
                                        <p:tav tm="80000">
                                          <p:val>
                                            <p:strVal val="ppt_y+0.317"/>
                                          </p:val>
                                        </p:tav>
                                        <p:tav tm="90000">
                                          <p:val>
                                            <p:strVal val="ppt_y+0.329"/>
                                          </p:val>
                                        </p:tav>
                                        <p:tav tm="100000">
                                          <p:val>
                                            <p:strVal val="ppt_y+0.333"/>
                                          </p:val>
                                        </p:tav>
                                      </p:tavLst>
                                    </p:anim>
                                    <p:anim calcmode="lin" valueType="num">
                                      <p:cBhvr>
                                        <p:cTn id="15" dur="166" tmFilter="0, 0; 0.125,0.2665; 0.25,0.4; 0.375,0.465; 0.5,0.5;  0.625,0.535; 0.75,0.6; 0.875,0.7335; 1,1">
                                          <p:stCondLst>
                                            <p:cond delay="166"/>
                                          </p:stCondLst>
                                        </p:cTn>
                                        <p:tgtEl>
                                          <p:spTgt spid="4"/>
                                        </p:tgtEl>
                                        <p:attrNameLst>
                                          <p:attrName>ppt_y</p:attrName>
                                        </p:attrNameLst>
                                      </p:cBhvr>
                                      <p:tavLst>
                                        <p:tav tm="0">
                                          <p:val>
                                            <p:strVal val="ppt_y"/>
                                          </p:val>
                                        </p:tav>
                                        <p:tav tm="10000">
                                          <p:val>
                                            <p:strVal val="ppt_y-0.034"/>
                                          </p:val>
                                        </p:tav>
                                        <p:tav tm="20000">
                                          <p:val>
                                            <p:strVal val="ppt_y-0.065"/>
                                          </p:val>
                                        </p:tav>
                                        <p:tav tm="30000">
                                          <p:val>
                                            <p:strVal val="ppt_y-0.090"/>
                                          </p:val>
                                        </p:tav>
                                        <p:tav tm="40000">
                                          <p:val>
                                            <p:strVal val="ppt_y-0.106"/>
                                          </p:val>
                                        </p:tav>
                                        <p:tav tm="50000">
                                          <p:val>
                                            <p:strVal val="ppt_y-0.111"/>
                                          </p:val>
                                        </p:tav>
                                        <p:tav tm="60000">
                                          <p:val>
                                            <p:strVal val="ppt_y-0.106"/>
                                          </p:val>
                                        </p:tav>
                                        <p:tav tm="70000">
                                          <p:val>
                                            <p:strVal val="ppt_y-0.090"/>
                                          </p:val>
                                        </p:tav>
                                        <p:tav tm="80000">
                                          <p:val>
                                            <p:strVal val="ppt_y-0.065"/>
                                          </p:val>
                                        </p:tav>
                                        <p:tav tm="90000">
                                          <p:val>
                                            <p:strVal val="ppt_y-0.034"/>
                                          </p:val>
                                        </p:tav>
                                        <p:tav tm="100000">
                                          <p:val>
                                            <p:strVal val="ppt_y"/>
                                          </p:val>
                                        </p:tav>
                                      </p:tavLst>
                                    </p:anim>
                                    <p:anim calcmode="lin" valueType="num">
                                      <p:cBhvr>
                                        <p:cTn id="16" dur="83" tmFilter="0, 0; 0.125,0.2665; 0.25,0.4; 0.375,0.465; 0.5,0.5;  0.625,0.535; 0.75,0.6; 0.875,0.7335; 1,1">
                                          <p:stCondLst>
                                            <p:cond delay="331"/>
                                          </p:stCondLst>
                                        </p:cTn>
                                        <p:tgtEl>
                                          <p:spTgt spid="4"/>
                                        </p:tgtEl>
                                        <p:attrNameLst>
                                          <p:attrName>ppt_y</p:attrName>
                                        </p:attrNameLst>
                                      </p:cBhvr>
                                      <p:tavLst>
                                        <p:tav tm="0">
                                          <p:val>
                                            <p:strVal val="ppt_y"/>
                                          </p:val>
                                        </p:tav>
                                        <p:tav tm="10000">
                                          <p:val>
                                            <p:strVal val="ppt_y-0.011"/>
                                          </p:val>
                                        </p:tav>
                                        <p:tav tm="20000">
                                          <p:val>
                                            <p:strVal val="ppt_y-0.022"/>
                                          </p:val>
                                        </p:tav>
                                        <p:tav tm="30000">
                                          <p:val>
                                            <p:strVal val="ppt_y-0.030"/>
                                          </p:val>
                                        </p:tav>
                                        <p:tav tm="40000">
                                          <p:val>
                                            <p:strVal val="ppt_y-0.035"/>
                                          </p:val>
                                        </p:tav>
                                        <p:tav tm="50000">
                                          <p:val>
                                            <p:strVal val="ppt_y-0.037"/>
                                          </p:val>
                                        </p:tav>
                                        <p:tav tm="60000">
                                          <p:val>
                                            <p:strVal val="ppt_y-0.035"/>
                                          </p:val>
                                        </p:tav>
                                        <p:tav tm="70000">
                                          <p:val>
                                            <p:strVal val="ppt_y-0.030"/>
                                          </p:val>
                                        </p:tav>
                                        <p:tav tm="80000">
                                          <p:val>
                                            <p:strVal val="ppt_y-0.022"/>
                                          </p:val>
                                        </p:tav>
                                        <p:tav tm="90000">
                                          <p:val>
                                            <p:strVal val="ppt_y-0.011"/>
                                          </p:val>
                                        </p:tav>
                                        <p:tav tm="100000">
                                          <p:val>
                                            <p:strVal val="ppt_y"/>
                                          </p:val>
                                        </p:tav>
                                      </p:tavLst>
                                    </p:anim>
                                    <p:anim calcmode="lin" valueType="num">
                                      <p:cBhvr>
                                        <p:cTn id="17" dur="41" tmFilter="0, 0; 0.125,0.2665; 0.25,0.4; 0.375,0.465; 0.5,0.5;  0.625,0.535; 0.75,0.6; 0.875,0.7335; 1,1">
                                          <p:stCondLst>
                                            <p:cond delay="414"/>
                                          </p:stCondLst>
                                        </p:cTn>
                                        <p:tgtEl>
                                          <p:spTgt spid="4"/>
                                        </p:tgtEl>
                                        <p:attrNameLst>
                                          <p:attrName>ppt_y</p:attrName>
                                        </p:attrNameLst>
                                      </p:cBhvr>
                                      <p:tavLst>
                                        <p:tav tm="0">
                                          <p:val>
                                            <p:strVal val="ppt_y"/>
                                          </p:val>
                                        </p:tav>
                                        <p:tav tm="10000">
                                          <p:val>
                                            <p:strVal val="ppt_y-0.004"/>
                                          </p:val>
                                        </p:tav>
                                        <p:tav tm="20000">
                                          <p:val>
                                            <p:strVal val="ppt_y-0.007"/>
                                          </p:val>
                                        </p:tav>
                                        <p:tav tm="30000">
                                          <p:val>
                                            <p:strVal val="ppt_y-0.010"/>
                                          </p:val>
                                        </p:tav>
                                        <p:tav tm="40000">
                                          <p:val>
                                            <p:strVal val="ppt_y-0.012"/>
                                          </p:val>
                                        </p:tav>
                                        <p:tav tm="50000">
                                          <p:val>
                                            <p:strVal val="ppt_y-0.0123"/>
                                          </p:val>
                                        </p:tav>
                                        <p:tav tm="60000">
                                          <p:val>
                                            <p:strVal val="ppt_y-0.012"/>
                                          </p:val>
                                        </p:tav>
                                        <p:tav tm="70000">
                                          <p:val>
                                            <p:strVal val="ppt_y-0.010"/>
                                          </p:val>
                                        </p:tav>
                                        <p:tav tm="80000">
                                          <p:val>
                                            <p:strVal val="ppt_y-0.007"/>
                                          </p:val>
                                        </p:tav>
                                        <p:tav tm="90000">
                                          <p:val>
                                            <p:strVal val="ppt_y-0.004"/>
                                          </p:val>
                                        </p:tav>
                                        <p:tav tm="100000">
                                          <p:val>
                                            <p:strVal val="ppt_y"/>
                                          </p:val>
                                        </p:tav>
                                      </p:tavLst>
                                    </p:anim>
                                    <p:anim calcmode="lin" valueType="num">
                                      <p:cBhvr>
                                        <p:cTn id="18" dur="45" accel="50000">
                                          <p:stCondLst>
                                            <p:cond delay="455"/>
                                          </p:stCondLst>
                                        </p:cTn>
                                        <p:tgtEl>
                                          <p:spTgt spid="4"/>
                                        </p:tgtEl>
                                        <p:attrNameLst>
                                          <p:attrName>ppt_y</p:attrName>
                                        </p:attrNameLst>
                                      </p:cBhvr>
                                      <p:tavLst>
                                        <p:tav tm="0">
                                          <p:val>
                                            <p:strVal val="ppt_y"/>
                                          </p:val>
                                        </p:tav>
                                        <p:tav tm="100000">
                                          <p:val>
                                            <p:strVal val="ppt_y+ppt_h"/>
                                          </p:val>
                                        </p:tav>
                                      </p:tavLst>
                                    </p:anim>
                                    <p:animScale>
                                      <p:cBhvr>
                                        <p:cTn id="19" dur="7">
                                          <p:stCondLst>
                                            <p:cond delay="155"/>
                                          </p:stCondLst>
                                        </p:cTn>
                                        <p:tgtEl>
                                          <p:spTgt spid="4"/>
                                        </p:tgtEl>
                                      </p:cBhvr>
                                      <p:to x="100000" y="60000"/>
                                    </p:animScale>
                                    <p:animScale>
                                      <p:cBhvr>
                                        <p:cTn id="20" dur="42" decel="50000">
                                          <p:stCondLst>
                                            <p:cond delay="162"/>
                                          </p:stCondLst>
                                        </p:cTn>
                                        <p:tgtEl>
                                          <p:spTgt spid="4"/>
                                        </p:tgtEl>
                                      </p:cBhvr>
                                      <p:to x="100000" y="100000"/>
                                    </p:animScale>
                                    <p:animScale>
                                      <p:cBhvr>
                                        <p:cTn id="21" dur="7">
                                          <p:stCondLst>
                                            <p:cond delay="328"/>
                                          </p:stCondLst>
                                        </p:cTn>
                                        <p:tgtEl>
                                          <p:spTgt spid="4"/>
                                        </p:tgtEl>
                                      </p:cBhvr>
                                      <p:to x="100000" y="80000"/>
                                    </p:animScale>
                                    <p:animScale>
                                      <p:cBhvr>
                                        <p:cTn id="22" dur="42" decel="50000">
                                          <p:stCondLst>
                                            <p:cond delay="335"/>
                                          </p:stCondLst>
                                        </p:cTn>
                                        <p:tgtEl>
                                          <p:spTgt spid="4"/>
                                        </p:tgtEl>
                                      </p:cBhvr>
                                      <p:to x="100000" y="100000"/>
                                    </p:animScale>
                                    <p:animScale>
                                      <p:cBhvr>
                                        <p:cTn id="23" dur="7">
                                          <p:stCondLst>
                                            <p:cond delay="411"/>
                                          </p:stCondLst>
                                        </p:cTn>
                                        <p:tgtEl>
                                          <p:spTgt spid="4"/>
                                        </p:tgtEl>
                                      </p:cBhvr>
                                      <p:to x="100000" y="90000"/>
                                    </p:animScale>
                                    <p:animScale>
                                      <p:cBhvr>
                                        <p:cTn id="24" dur="42" decel="50000">
                                          <p:stCondLst>
                                            <p:cond delay="417"/>
                                          </p:stCondLst>
                                        </p:cTn>
                                        <p:tgtEl>
                                          <p:spTgt spid="4"/>
                                        </p:tgtEl>
                                      </p:cBhvr>
                                      <p:to x="100000" y="100000"/>
                                    </p:animScale>
                                    <p:animScale>
                                      <p:cBhvr>
                                        <p:cTn id="25" dur="7">
                                          <p:stCondLst>
                                            <p:cond delay="452"/>
                                          </p:stCondLst>
                                        </p:cTn>
                                        <p:tgtEl>
                                          <p:spTgt spid="4"/>
                                        </p:tgtEl>
                                      </p:cBhvr>
                                      <p:to x="100000" y="95000"/>
                                    </p:animScale>
                                    <p:animScale>
                                      <p:cBhvr>
                                        <p:cTn id="26" dur="42" decel="50000">
                                          <p:stCondLst>
                                            <p:cond delay="459"/>
                                          </p:stCondLst>
                                        </p:cTn>
                                        <p:tgtEl>
                                          <p:spTgt spid="4"/>
                                        </p:tgtEl>
                                      </p:cBhvr>
                                      <p:to x="100000" y="100000"/>
                                    </p:animScale>
                                    <p:set>
                                      <p:cBhvr>
                                        <p:cTn id="27" dur="1" fill="hold">
                                          <p:stCondLst>
                                            <p:cond delay="499"/>
                                          </p:stCondLst>
                                        </p:cTn>
                                        <p:tgtEl>
                                          <p:spTgt spid="4"/>
                                        </p:tgtEl>
                                        <p:attrNameLst>
                                          <p:attrName>style.visibility</p:attrName>
                                        </p:attrNameLst>
                                      </p:cBhvr>
                                      <p:to>
                                        <p:strVal val="hidden"/>
                                      </p:to>
                                    </p:set>
                                  </p:childTnLst>
                                </p:cTn>
                              </p:par>
                              <p:par>
                                <p:cTn id="28" presetID="4" presetClass="entr" presetSubtype="16" fill="hold" grpId="0" nodeType="with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box(in)">
                                      <p:cBhvr>
                                        <p:cTn id="30" dur="500"/>
                                        <p:tgtEl>
                                          <p:spTgt spid="7"/>
                                        </p:tgtEl>
                                      </p:cBhvr>
                                    </p:animEffect>
                                  </p:childTnLst>
                                </p:cTn>
                              </p:par>
                              <p:par>
                                <p:cTn id="31" presetID="8" presetClass="entr" presetSubtype="16" fill="hold" grpId="0"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diamond(in)">
                                      <p:cBhvr>
                                        <p:cTn id="33" dur="500"/>
                                        <p:tgtEl>
                                          <p:spTgt spid="5"/>
                                        </p:tgtEl>
                                      </p:cBhvr>
                                    </p:animEffect>
                                  </p:childTnLst>
                                </p:cTn>
                              </p:par>
                            </p:childTnLst>
                          </p:cTn>
                        </p:par>
                      </p:childTnLst>
                    </p:cTn>
                  </p:par>
                  <p:par>
                    <p:cTn id="34" fill="hold">
                      <p:stCondLst>
                        <p:cond delay="indefinite"/>
                      </p:stCondLst>
                      <p:childTnLst>
                        <p:par>
                          <p:cTn id="35" fill="hold">
                            <p:stCondLst>
                              <p:cond delay="0"/>
                            </p:stCondLst>
                            <p:childTnLst>
                              <p:par>
                                <p:cTn id="36" presetID="8" presetClass="entr" presetSubtype="16"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diamond(in)">
                                      <p:cBhvr>
                                        <p:cTn id="38" dur="500"/>
                                        <p:tgtEl>
                                          <p:spTgt spid="9"/>
                                        </p:tgtEl>
                                      </p:cBhvr>
                                    </p:animEffect>
                                  </p:childTnLst>
                                </p:cTn>
                              </p:par>
                              <p:par>
                                <p:cTn id="39" presetID="52" presetClass="exit" presetSubtype="0" fill="hold" grpId="1" nodeType="withEffect">
                                  <p:stCondLst>
                                    <p:cond delay="0"/>
                                  </p:stCondLst>
                                  <p:childTnLst>
                                    <p:animScale>
                                      <p:cBhvr>
                                        <p:cTn id="40" dur="500" accel="50000">
                                          <p:stCondLst>
                                            <p:cond delay="0"/>
                                          </p:stCondLst>
                                        </p:cTn>
                                        <p:tgtEl>
                                          <p:spTgt spid="5"/>
                                        </p:tgtEl>
                                      </p:cBhvr>
                                      <p:from x="100000" y="100000"/>
                                      <p:to x="250000" y="250000"/>
                                    </p:animScale>
                                    <p:animMotion origin="layout" path="M 0.0000 0.0000 C 0.03802 0.0 0.1441 0.02341 0.1826 0.0915 C 0.22118 0.15964 0.24705 0.31256 0.2318 0.4083 C 0.21649 0.50394 0.20747 0.57948 0.0908 0.6661 C -0.02552 0.75279 -0.37517 0.88508 -0.4674 0.9289" pathEditMode="relative" ptsTypes="">
                                      <p:cBhvr>
                                        <p:cTn id="41" dur="500" accel="50000">
                                          <p:stCondLst>
                                            <p:cond delay="0"/>
                                          </p:stCondLst>
                                        </p:cTn>
                                        <p:tgtEl>
                                          <p:spTgt spid="5"/>
                                        </p:tgtEl>
                                        <p:attrNameLst>
                                          <p:attrName>ppt_x</p:attrName>
                                          <p:attrName>ppt_y</p:attrName>
                                        </p:attrNameLst>
                                      </p:cBhvr>
                                    </p:animMotion>
                                    <p:animEffect transition="out" filter="fade">
                                      <p:cBhvr>
                                        <p:cTn id="42" dur="500"/>
                                        <p:tgtEl>
                                          <p:spTgt spid="5"/>
                                        </p:tgtEl>
                                      </p:cBhvr>
                                    </p:animEffect>
                                    <p:set>
                                      <p:cBhvr>
                                        <p:cTn id="43" dur="1" fill="hold">
                                          <p:stCondLst>
                                            <p:cond delay="499"/>
                                          </p:stCondLst>
                                        </p:cTn>
                                        <p:tgtEl>
                                          <p:spTgt spid="5"/>
                                        </p:tgtEl>
                                        <p:attrNameLst>
                                          <p:attrName>style.visibility</p:attrName>
                                        </p:attrNameLst>
                                      </p:cBhvr>
                                      <p:to>
                                        <p:strVal val="hidden"/>
                                      </p:to>
                                    </p:set>
                                  </p:childTnLst>
                                </p:cTn>
                              </p:par>
                              <p:par>
                                <p:cTn id="44" presetID="55" presetClass="entr" presetSubtype="0" fill="hold" grpId="1" nodeType="withEffect">
                                  <p:stCondLst>
                                    <p:cond delay="0"/>
                                  </p:stCondLst>
                                  <p:childTnLst>
                                    <p:set>
                                      <p:cBhvr>
                                        <p:cTn id="45" dur="1" fill="hold">
                                          <p:stCondLst>
                                            <p:cond delay="0"/>
                                          </p:stCondLst>
                                        </p:cTn>
                                        <p:tgtEl>
                                          <p:spTgt spid="9"/>
                                        </p:tgtEl>
                                        <p:attrNameLst>
                                          <p:attrName>style.visibility</p:attrName>
                                        </p:attrNameLst>
                                      </p:cBhvr>
                                      <p:to>
                                        <p:strVal val="visible"/>
                                      </p:to>
                                    </p:set>
                                    <p:anim calcmode="lin" valueType="num">
                                      <p:cBhvr>
                                        <p:cTn id="46" dur="500" fill="hold"/>
                                        <p:tgtEl>
                                          <p:spTgt spid="9"/>
                                        </p:tgtEl>
                                        <p:attrNameLst>
                                          <p:attrName>ppt_w</p:attrName>
                                        </p:attrNameLst>
                                      </p:cBhvr>
                                      <p:tavLst>
                                        <p:tav tm="0">
                                          <p:val>
                                            <p:strVal val="#ppt_w*0.70"/>
                                          </p:val>
                                        </p:tav>
                                        <p:tav tm="100000">
                                          <p:val>
                                            <p:strVal val="#ppt_w"/>
                                          </p:val>
                                        </p:tav>
                                      </p:tavLst>
                                    </p:anim>
                                    <p:anim calcmode="lin" valueType="num">
                                      <p:cBhvr>
                                        <p:cTn id="47" dur="500" fill="hold"/>
                                        <p:tgtEl>
                                          <p:spTgt spid="9"/>
                                        </p:tgtEl>
                                        <p:attrNameLst>
                                          <p:attrName>ppt_h</p:attrName>
                                        </p:attrNameLst>
                                      </p:cBhvr>
                                      <p:tavLst>
                                        <p:tav tm="0">
                                          <p:val>
                                            <p:strVal val="#ppt_h"/>
                                          </p:val>
                                        </p:tav>
                                        <p:tav tm="100000">
                                          <p:val>
                                            <p:strVal val="#ppt_h"/>
                                          </p:val>
                                        </p:tav>
                                      </p:tavLst>
                                    </p:anim>
                                    <p:animEffect transition="in" filter="fade">
                                      <p:cBhvr>
                                        <p:cTn id="48" dur="500"/>
                                        <p:tgtEl>
                                          <p:spTgt spid="9"/>
                                        </p:tgtEl>
                                      </p:cBhvr>
                                    </p:animEffect>
                                  </p:childTnLst>
                                </p:cTn>
                              </p:par>
                              <p:par>
                                <p:cTn id="49" presetID="2" presetClass="entr" presetSubtype="4" fill="hold" grpId="0" nodeType="withEffect">
                                  <p:stCondLst>
                                    <p:cond delay="0"/>
                                  </p:stCondLst>
                                  <p:childTnLst>
                                    <p:set>
                                      <p:cBhvr>
                                        <p:cTn id="50" dur="1" fill="hold">
                                          <p:stCondLst>
                                            <p:cond delay="0"/>
                                          </p:stCondLst>
                                        </p:cTn>
                                        <p:tgtEl>
                                          <p:spTgt spid="6"/>
                                        </p:tgtEl>
                                        <p:attrNameLst>
                                          <p:attrName>style.visibility</p:attrName>
                                        </p:attrNameLst>
                                      </p:cBhvr>
                                      <p:to>
                                        <p:strVal val="visible"/>
                                      </p:to>
                                    </p:set>
                                    <p:anim calcmode="lin" valueType="num">
                                      <p:cBhvr additive="base">
                                        <p:cTn id="51" dur="500" fill="hold"/>
                                        <p:tgtEl>
                                          <p:spTgt spid="6"/>
                                        </p:tgtEl>
                                        <p:attrNameLst>
                                          <p:attrName>ppt_x</p:attrName>
                                        </p:attrNameLst>
                                      </p:cBhvr>
                                      <p:tavLst>
                                        <p:tav tm="0">
                                          <p:val>
                                            <p:strVal val="#ppt_x"/>
                                          </p:val>
                                        </p:tav>
                                        <p:tav tm="100000">
                                          <p:val>
                                            <p:strVal val="#ppt_x"/>
                                          </p:val>
                                        </p:tav>
                                      </p:tavLst>
                                    </p:anim>
                                    <p:anim calcmode="lin" valueType="num">
                                      <p:cBhvr additive="base">
                                        <p:cTn id="5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 calcmode="lin" valueType="num">
                                      <p:cBhvr additive="base">
                                        <p:cTn id="57" dur="500" fill="hold"/>
                                        <p:tgtEl>
                                          <p:spTgt spid="10"/>
                                        </p:tgtEl>
                                        <p:attrNameLst>
                                          <p:attrName>ppt_x</p:attrName>
                                        </p:attrNameLst>
                                      </p:cBhvr>
                                      <p:tavLst>
                                        <p:tav tm="0">
                                          <p:val>
                                            <p:strVal val="#ppt_x"/>
                                          </p:val>
                                        </p:tav>
                                        <p:tav tm="100000">
                                          <p:val>
                                            <p:strVal val="#ppt_x"/>
                                          </p:val>
                                        </p:tav>
                                      </p:tavLst>
                                    </p:anim>
                                    <p:anim calcmode="lin" valueType="num">
                                      <p:cBhvr additive="base">
                                        <p:cTn id="5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1"/>
                                        </p:tgtEl>
                                        <p:attrNameLst>
                                          <p:attrName>style.visibility</p:attrName>
                                        </p:attrNameLst>
                                      </p:cBhvr>
                                      <p:to>
                                        <p:strVal val="visible"/>
                                      </p:to>
                                    </p:set>
                                    <p:anim calcmode="lin" valueType="num">
                                      <p:cBhvr additive="base">
                                        <p:cTn id="63" dur="500" fill="hold"/>
                                        <p:tgtEl>
                                          <p:spTgt spid="11"/>
                                        </p:tgtEl>
                                        <p:attrNameLst>
                                          <p:attrName>ppt_x</p:attrName>
                                        </p:attrNameLst>
                                      </p:cBhvr>
                                      <p:tavLst>
                                        <p:tav tm="0">
                                          <p:val>
                                            <p:strVal val="#ppt_x"/>
                                          </p:val>
                                        </p:tav>
                                        <p:tav tm="100000">
                                          <p:val>
                                            <p:strVal val="#ppt_x"/>
                                          </p:val>
                                        </p:tav>
                                      </p:tavLst>
                                    </p:anim>
                                    <p:anim calcmode="lin" valueType="num">
                                      <p:cBhvr additive="base">
                                        <p:cTn id="6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3"/>
                                        </p:tgtEl>
                                        <p:attrNameLst>
                                          <p:attrName>style.visibility</p:attrName>
                                        </p:attrNameLst>
                                      </p:cBhvr>
                                      <p:to>
                                        <p:strVal val="visible"/>
                                      </p:to>
                                    </p:set>
                                    <p:anim calcmode="lin" valueType="num">
                                      <p:cBhvr additive="base">
                                        <p:cTn id="69" dur="500" fill="hold"/>
                                        <p:tgtEl>
                                          <p:spTgt spid="13"/>
                                        </p:tgtEl>
                                        <p:attrNameLst>
                                          <p:attrName>ppt_x</p:attrName>
                                        </p:attrNameLst>
                                      </p:cBhvr>
                                      <p:tavLst>
                                        <p:tav tm="0">
                                          <p:val>
                                            <p:strVal val="#ppt_x"/>
                                          </p:val>
                                        </p:tav>
                                        <p:tav tm="100000">
                                          <p:val>
                                            <p:strVal val="#ppt_x"/>
                                          </p:val>
                                        </p:tav>
                                      </p:tavLst>
                                    </p:anim>
                                    <p:anim calcmode="lin" valueType="num">
                                      <p:cBhvr additive="base">
                                        <p:cTn id="70" dur="500" fill="hold"/>
                                        <p:tgtEl>
                                          <p:spTgt spid="13"/>
                                        </p:tgtEl>
                                        <p:attrNameLst>
                                          <p:attrName>ppt_y</p:attrName>
                                        </p:attrNameLst>
                                      </p:cBhvr>
                                      <p:tavLst>
                                        <p:tav tm="0">
                                          <p:val>
                                            <p:strVal val="1+#ppt_h/2"/>
                                          </p:val>
                                        </p:tav>
                                        <p:tav tm="100000">
                                          <p:val>
                                            <p:strVal val="#ppt_y"/>
                                          </p:val>
                                        </p:tav>
                                      </p:tavLst>
                                    </p:anim>
                                  </p:childTnLst>
                                </p:cTn>
                              </p:par>
                              <p:par>
                                <p:cTn id="71" presetID="22" presetClass="exit" presetSubtype="4" fill="hold" grpId="1" nodeType="withEffect">
                                  <p:stCondLst>
                                    <p:cond delay="0"/>
                                  </p:stCondLst>
                                  <p:childTnLst>
                                    <p:animEffect transition="out" filter="wipe(down)">
                                      <p:cBhvr>
                                        <p:cTn id="72" dur="500"/>
                                        <p:tgtEl>
                                          <p:spTgt spid="6"/>
                                        </p:tgtEl>
                                      </p:cBhvr>
                                    </p:animEffect>
                                    <p:set>
                                      <p:cBhvr>
                                        <p:cTn id="73" dur="1" fill="hold">
                                          <p:stCondLst>
                                            <p:cond delay="499"/>
                                          </p:stCondLst>
                                        </p:cTn>
                                        <p:tgtEl>
                                          <p:spTgt spid="6"/>
                                        </p:tgtEl>
                                        <p:attrNameLst>
                                          <p:attrName>style.visibility</p:attrName>
                                        </p:attrNameLst>
                                      </p:cBhvr>
                                      <p:to>
                                        <p:strVal val="hidden"/>
                                      </p:to>
                                    </p:set>
                                  </p:childTnLst>
                                </p:cTn>
                              </p:par>
                              <p:par>
                                <p:cTn id="74" presetID="2" presetClass="entr" presetSubtype="4" fill="hold" grpId="0" nodeType="withEffect">
                                  <p:stCondLst>
                                    <p:cond delay="0"/>
                                  </p:stCondLst>
                                  <p:childTnLst>
                                    <p:set>
                                      <p:cBhvr>
                                        <p:cTn id="75" dur="1" fill="hold">
                                          <p:stCondLst>
                                            <p:cond delay="0"/>
                                          </p:stCondLst>
                                        </p:cTn>
                                        <p:tgtEl>
                                          <p:spTgt spid="14"/>
                                        </p:tgtEl>
                                        <p:attrNameLst>
                                          <p:attrName>style.visibility</p:attrName>
                                        </p:attrNameLst>
                                      </p:cBhvr>
                                      <p:to>
                                        <p:strVal val="visible"/>
                                      </p:to>
                                    </p:set>
                                    <p:anim calcmode="lin" valueType="num">
                                      <p:cBhvr additive="base">
                                        <p:cTn id="76" dur="500" fill="hold"/>
                                        <p:tgtEl>
                                          <p:spTgt spid="14"/>
                                        </p:tgtEl>
                                        <p:attrNameLst>
                                          <p:attrName>ppt_x</p:attrName>
                                        </p:attrNameLst>
                                      </p:cBhvr>
                                      <p:tavLst>
                                        <p:tav tm="0">
                                          <p:val>
                                            <p:strVal val="#ppt_x"/>
                                          </p:val>
                                        </p:tav>
                                        <p:tav tm="100000">
                                          <p:val>
                                            <p:strVal val="#ppt_x"/>
                                          </p:val>
                                        </p:tav>
                                      </p:tavLst>
                                    </p:anim>
                                    <p:anim calcmode="lin" valueType="num">
                                      <p:cBhvr additive="base">
                                        <p:cTn id="77" dur="500" fill="hold"/>
                                        <p:tgtEl>
                                          <p:spTgt spid="14"/>
                                        </p:tgtEl>
                                        <p:attrNameLst>
                                          <p:attrName>ppt_y</p:attrName>
                                        </p:attrNameLst>
                                      </p:cBhvr>
                                      <p:tavLst>
                                        <p:tav tm="0">
                                          <p:val>
                                            <p:strVal val="1+#ppt_h/2"/>
                                          </p:val>
                                        </p:tav>
                                        <p:tav tm="100000">
                                          <p:val>
                                            <p:strVal val="#ppt_y"/>
                                          </p:val>
                                        </p:tav>
                                      </p:tavLst>
                                    </p:anim>
                                  </p:childTnLst>
                                </p:cTn>
                              </p:par>
                              <p:par>
                                <p:cTn id="78" presetID="22" presetClass="exit" presetSubtype="4" fill="hold" grpId="1" nodeType="withEffect">
                                  <p:stCondLst>
                                    <p:cond delay="0"/>
                                  </p:stCondLst>
                                  <p:childTnLst>
                                    <p:animEffect transition="out" filter="wipe(down)">
                                      <p:cBhvr>
                                        <p:cTn id="79" dur="500"/>
                                        <p:tgtEl>
                                          <p:spTgt spid="10"/>
                                        </p:tgtEl>
                                      </p:cBhvr>
                                    </p:animEffect>
                                    <p:set>
                                      <p:cBhvr>
                                        <p:cTn id="80" dur="1" fill="hold">
                                          <p:stCondLst>
                                            <p:cond delay="499"/>
                                          </p:stCondLst>
                                        </p:cTn>
                                        <p:tgtEl>
                                          <p:spTgt spid="10"/>
                                        </p:tgtEl>
                                        <p:attrNameLst>
                                          <p:attrName>style.visibility</p:attrName>
                                        </p:attrNameLst>
                                      </p:cBhvr>
                                      <p:to>
                                        <p:strVal val="hidden"/>
                                      </p:to>
                                    </p:set>
                                  </p:childTnLst>
                                </p:cTn>
                              </p:par>
                              <p:par>
                                <p:cTn id="81" presetID="2" presetClass="entr" presetSubtype="4" fill="hold" grpId="0" nodeType="withEffect">
                                  <p:stCondLst>
                                    <p:cond delay="0"/>
                                  </p:stCondLst>
                                  <p:childTnLst>
                                    <p:set>
                                      <p:cBhvr>
                                        <p:cTn id="82" dur="1" fill="hold">
                                          <p:stCondLst>
                                            <p:cond delay="0"/>
                                          </p:stCondLst>
                                        </p:cTn>
                                        <p:tgtEl>
                                          <p:spTgt spid="15"/>
                                        </p:tgtEl>
                                        <p:attrNameLst>
                                          <p:attrName>style.visibility</p:attrName>
                                        </p:attrNameLst>
                                      </p:cBhvr>
                                      <p:to>
                                        <p:strVal val="visible"/>
                                      </p:to>
                                    </p:set>
                                    <p:anim calcmode="lin" valueType="num">
                                      <p:cBhvr additive="base">
                                        <p:cTn id="83" dur="500" fill="hold"/>
                                        <p:tgtEl>
                                          <p:spTgt spid="15"/>
                                        </p:tgtEl>
                                        <p:attrNameLst>
                                          <p:attrName>ppt_x</p:attrName>
                                        </p:attrNameLst>
                                      </p:cBhvr>
                                      <p:tavLst>
                                        <p:tav tm="0">
                                          <p:val>
                                            <p:strVal val="#ppt_x"/>
                                          </p:val>
                                        </p:tav>
                                        <p:tav tm="100000">
                                          <p:val>
                                            <p:strVal val="#ppt_x"/>
                                          </p:val>
                                        </p:tav>
                                      </p:tavLst>
                                    </p:anim>
                                    <p:anim calcmode="lin" valueType="num">
                                      <p:cBhvr additive="base">
                                        <p:cTn id="84" dur="500" fill="hold"/>
                                        <p:tgtEl>
                                          <p:spTgt spid="15"/>
                                        </p:tgtEl>
                                        <p:attrNameLst>
                                          <p:attrName>ppt_y</p:attrName>
                                        </p:attrNameLst>
                                      </p:cBhvr>
                                      <p:tavLst>
                                        <p:tav tm="0">
                                          <p:val>
                                            <p:strVal val="1+#ppt_h/2"/>
                                          </p:val>
                                        </p:tav>
                                        <p:tav tm="100000">
                                          <p:val>
                                            <p:strVal val="#ppt_y"/>
                                          </p:val>
                                        </p:tav>
                                      </p:tavLst>
                                    </p:anim>
                                  </p:childTnLst>
                                </p:cTn>
                              </p:par>
                              <p:par>
                                <p:cTn id="85" presetID="2" presetClass="entr" presetSubtype="4" fill="hold" grpId="1" nodeType="withEffect">
                                  <p:stCondLst>
                                    <p:cond delay="0"/>
                                  </p:stCondLst>
                                  <p:childTnLst>
                                    <p:set>
                                      <p:cBhvr>
                                        <p:cTn id="86" dur="1" fill="hold">
                                          <p:stCondLst>
                                            <p:cond delay="0"/>
                                          </p:stCondLst>
                                        </p:cTn>
                                        <p:tgtEl>
                                          <p:spTgt spid="15"/>
                                        </p:tgtEl>
                                        <p:attrNameLst>
                                          <p:attrName>style.visibility</p:attrName>
                                        </p:attrNameLst>
                                      </p:cBhvr>
                                      <p:to>
                                        <p:strVal val="visible"/>
                                      </p:to>
                                    </p:set>
                                    <p:anim calcmode="lin" valueType="num">
                                      <p:cBhvr additive="base">
                                        <p:cTn id="87" dur="500" fill="hold"/>
                                        <p:tgtEl>
                                          <p:spTgt spid="15"/>
                                        </p:tgtEl>
                                        <p:attrNameLst>
                                          <p:attrName>ppt_x</p:attrName>
                                        </p:attrNameLst>
                                      </p:cBhvr>
                                      <p:tavLst>
                                        <p:tav tm="0">
                                          <p:val>
                                            <p:strVal val="#ppt_x"/>
                                          </p:val>
                                        </p:tav>
                                        <p:tav tm="100000">
                                          <p:val>
                                            <p:strVal val="#ppt_x"/>
                                          </p:val>
                                        </p:tav>
                                      </p:tavLst>
                                    </p:anim>
                                    <p:anim calcmode="lin" valueType="num">
                                      <p:cBhvr additive="base">
                                        <p:cTn id="88" dur="500" fill="hold"/>
                                        <p:tgtEl>
                                          <p:spTgt spid="15"/>
                                        </p:tgtEl>
                                        <p:attrNameLst>
                                          <p:attrName>ppt_y</p:attrName>
                                        </p:attrNameLst>
                                      </p:cBhvr>
                                      <p:tavLst>
                                        <p:tav tm="0">
                                          <p:val>
                                            <p:strVal val="1+#ppt_h/2"/>
                                          </p:val>
                                        </p:tav>
                                        <p:tav tm="100000">
                                          <p:val>
                                            <p:strVal val="#ppt_y"/>
                                          </p:val>
                                        </p:tav>
                                      </p:tavLst>
                                    </p:anim>
                                  </p:childTnLst>
                                </p:cTn>
                              </p:par>
                              <p:par>
                                <p:cTn id="89" presetID="22" presetClass="exit" presetSubtype="4" fill="hold" grpId="1" nodeType="withEffect">
                                  <p:stCondLst>
                                    <p:cond delay="0"/>
                                  </p:stCondLst>
                                  <p:childTnLst>
                                    <p:animEffect transition="out" filter="wipe(down)">
                                      <p:cBhvr>
                                        <p:cTn id="90" dur="500"/>
                                        <p:tgtEl>
                                          <p:spTgt spid="11"/>
                                        </p:tgtEl>
                                      </p:cBhvr>
                                    </p:animEffect>
                                    <p:set>
                                      <p:cBhvr>
                                        <p:cTn id="91" dur="1" fill="hold">
                                          <p:stCondLst>
                                            <p:cond delay="499"/>
                                          </p:stCondLst>
                                        </p:cTn>
                                        <p:tgtEl>
                                          <p:spTgt spid="11"/>
                                        </p:tgtEl>
                                        <p:attrNameLst>
                                          <p:attrName>style.visibility</p:attrName>
                                        </p:attrNameLst>
                                      </p:cBhvr>
                                      <p:to>
                                        <p:strVal val="hidden"/>
                                      </p:to>
                                    </p:set>
                                  </p:childTnLst>
                                </p:cTn>
                              </p:par>
                              <p:par>
                                <p:cTn id="92" presetID="3" presetClass="entr" presetSubtype="10" fill="hold" nodeType="withEffect">
                                  <p:stCondLst>
                                    <p:cond delay="0"/>
                                  </p:stCondLst>
                                  <p:childTnLst>
                                    <p:set>
                                      <p:cBhvr>
                                        <p:cTn id="93" dur="1" fill="hold">
                                          <p:stCondLst>
                                            <p:cond delay="0"/>
                                          </p:stCondLst>
                                        </p:cTn>
                                        <p:tgtEl>
                                          <p:spTgt spid="2"/>
                                        </p:tgtEl>
                                        <p:attrNameLst>
                                          <p:attrName>style.visibility</p:attrName>
                                        </p:attrNameLst>
                                      </p:cBhvr>
                                      <p:to>
                                        <p:strVal val="visible"/>
                                      </p:to>
                                    </p:set>
                                    <p:animEffect transition="in" filter="blinds(horizontal)">
                                      <p:cBhvr>
                                        <p:cTn id="94" dur="500"/>
                                        <p:tgtEl>
                                          <p:spTgt spid="2"/>
                                        </p:tgtEl>
                                      </p:cBhvr>
                                    </p:animEffect>
                                  </p:childTnLst>
                                </p:cTn>
                              </p:par>
                            </p:childTnLst>
                          </p:cTn>
                        </p:par>
                      </p:childTnLst>
                    </p:cTn>
                  </p:par>
                  <p:par>
                    <p:cTn id="95" fill="hold">
                      <p:stCondLst>
                        <p:cond delay="indefinite"/>
                      </p:stCondLst>
                      <p:childTnLst>
                        <p:par>
                          <p:cTn id="96" fill="hold">
                            <p:stCondLst>
                              <p:cond delay="0"/>
                            </p:stCondLst>
                            <p:childTnLst>
                              <p:par>
                                <p:cTn id="97" presetID="22" presetClass="exit" presetSubtype="4" fill="hold" nodeType="clickEffect">
                                  <p:stCondLst>
                                    <p:cond delay="0"/>
                                  </p:stCondLst>
                                  <p:childTnLst>
                                    <p:animEffect transition="out" filter="wipe(down)">
                                      <p:cBhvr>
                                        <p:cTn id="98" dur="500"/>
                                        <p:tgtEl>
                                          <p:spTgt spid="2"/>
                                        </p:tgtEl>
                                      </p:cBhvr>
                                    </p:animEffect>
                                    <p:set>
                                      <p:cBhvr>
                                        <p:cTn id="99" dur="1" fill="hold">
                                          <p:stCondLst>
                                            <p:cond delay="499"/>
                                          </p:stCondLst>
                                        </p:cTn>
                                        <p:tgtEl>
                                          <p:spTgt spid="2"/>
                                        </p:tgtEl>
                                        <p:attrNameLst>
                                          <p:attrName>style.visibility</p:attrName>
                                        </p:attrNameLst>
                                      </p:cBhvr>
                                      <p:to>
                                        <p:strVal val="hidden"/>
                                      </p:to>
                                    </p:set>
                                  </p:childTnLst>
                                </p:cTn>
                              </p:par>
                              <p:par>
                                <p:cTn id="100" presetID="3" presetClass="entr" presetSubtype="10" fill="hold" nodeType="withEffect">
                                  <p:stCondLst>
                                    <p:cond delay="0"/>
                                  </p:stCondLst>
                                  <p:childTnLst>
                                    <p:set>
                                      <p:cBhvr>
                                        <p:cTn id="101" dur="1" fill="hold">
                                          <p:stCondLst>
                                            <p:cond delay="0"/>
                                          </p:stCondLst>
                                        </p:cTn>
                                        <p:tgtEl>
                                          <p:spTgt spid="8"/>
                                        </p:tgtEl>
                                        <p:attrNameLst>
                                          <p:attrName>style.visibility</p:attrName>
                                        </p:attrNameLst>
                                      </p:cBhvr>
                                      <p:to>
                                        <p:strVal val="visible"/>
                                      </p:to>
                                    </p:set>
                                    <p:animEffect transition="in" filter="blinds(horizontal)">
                                      <p:cBhvr>
                                        <p:cTn id="102" dur="500"/>
                                        <p:tgtEl>
                                          <p:spTgt spid="8"/>
                                        </p:tgtEl>
                                      </p:cBhvr>
                                    </p:animEffect>
                                  </p:childTnLst>
                                </p:cTn>
                              </p:par>
                              <p:par>
                                <p:cTn id="103" presetID="8" presetClass="entr" presetSubtype="16" fill="hold" grpId="0" nodeType="withEffect">
                                  <p:stCondLst>
                                    <p:cond delay="0"/>
                                  </p:stCondLst>
                                  <p:childTnLst>
                                    <p:set>
                                      <p:cBhvr>
                                        <p:cTn id="104" dur="1" fill="hold">
                                          <p:stCondLst>
                                            <p:cond delay="0"/>
                                          </p:stCondLst>
                                        </p:cTn>
                                        <p:tgtEl>
                                          <p:spTgt spid="32"/>
                                        </p:tgtEl>
                                        <p:attrNameLst>
                                          <p:attrName>style.visibility</p:attrName>
                                        </p:attrNameLst>
                                      </p:cBhvr>
                                      <p:to>
                                        <p:strVal val="visible"/>
                                      </p:to>
                                    </p:set>
                                    <p:animEffect transition="in" filter="diamond(in)">
                                      <p:cBhvr>
                                        <p:cTn id="105" dur="500"/>
                                        <p:tgtEl>
                                          <p:spTgt spid="32"/>
                                        </p:tgtEl>
                                      </p:cBhvr>
                                    </p:animEffect>
                                  </p:childTnLst>
                                </p:cTn>
                              </p:par>
                            </p:childTnLst>
                          </p:cTn>
                        </p:par>
                      </p:childTnLst>
                    </p:cTn>
                  </p:par>
                  <p:par>
                    <p:cTn id="106" fill="hold">
                      <p:stCondLst>
                        <p:cond delay="indefinite"/>
                      </p:stCondLst>
                      <p:childTnLst>
                        <p:par>
                          <p:cTn id="107" fill="hold">
                            <p:stCondLst>
                              <p:cond delay="0"/>
                            </p:stCondLst>
                            <p:childTnLst>
                              <p:par>
                                <p:cTn id="108" presetID="22" presetClass="exit" presetSubtype="4" fill="hold" grpId="1" nodeType="clickEffect">
                                  <p:stCondLst>
                                    <p:cond delay="0"/>
                                  </p:stCondLst>
                                  <p:childTnLst>
                                    <p:animEffect transition="out" filter="wipe(down)">
                                      <p:cBhvr>
                                        <p:cTn id="109" dur="500"/>
                                        <p:tgtEl>
                                          <p:spTgt spid="32"/>
                                        </p:tgtEl>
                                      </p:cBhvr>
                                    </p:animEffect>
                                    <p:set>
                                      <p:cBhvr>
                                        <p:cTn id="110" dur="1" fill="hold">
                                          <p:stCondLst>
                                            <p:cond delay="499"/>
                                          </p:stCondLst>
                                        </p:cTn>
                                        <p:tgtEl>
                                          <p:spTgt spid="32"/>
                                        </p:tgtEl>
                                        <p:attrNameLst>
                                          <p:attrName>style.visibility</p:attrName>
                                        </p:attrNameLst>
                                      </p:cBhvr>
                                      <p:to>
                                        <p:strVal val="hidden"/>
                                      </p:to>
                                    </p:set>
                                  </p:childTnLst>
                                </p:cTn>
                              </p:par>
                              <p:par>
                                <p:cTn id="111" presetID="8" presetClass="entr" presetSubtype="16" fill="hold" nodeType="withEffect">
                                  <p:stCondLst>
                                    <p:cond delay="0"/>
                                  </p:stCondLst>
                                  <p:childTnLst>
                                    <p:set>
                                      <p:cBhvr>
                                        <p:cTn id="112" dur="1" fill="hold">
                                          <p:stCondLst>
                                            <p:cond delay="0"/>
                                          </p:stCondLst>
                                        </p:cTn>
                                        <p:tgtEl>
                                          <p:spTgt spid="34"/>
                                        </p:tgtEl>
                                        <p:attrNameLst>
                                          <p:attrName>style.visibility</p:attrName>
                                        </p:attrNameLst>
                                      </p:cBhvr>
                                      <p:to>
                                        <p:strVal val="visible"/>
                                      </p:to>
                                    </p:set>
                                    <p:animEffect transition="in" filter="diamond(in)">
                                      <p:cBhvr>
                                        <p:cTn id="113" dur="500"/>
                                        <p:tgtEl>
                                          <p:spTgt spid="34"/>
                                        </p:tgtEl>
                                      </p:cBhvr>
                                    </p:animEffect>
                                  </p:childTnLst>
                                </p:cTn>
                              </p:par>
                            </p:childTnLst>
                          </p:cTn>
                        </p:par>
                        <p:par>
                          <p:cTn id="114" fill="hold">
                            <p:stCondLst>
                              <p:cond delay="500"/>
                            </p:stCondLst>
                            <p:childTnLst>
                              <p:par>
                                <p:cTn id="115" presetID="3" presetClass="entr" presetSubtype="10" fill="hold" grpId="0" nodeType="afterEffect">
                                  <p:stCondLst>
                                    <p:cond delay="0"/>
                                  </p:stCondLst>
                                  <p:childTnLst>
                                    <p:set>
                                      <p:cBhvr>
                                        <p:cTn id="116" dur="1" fill="hold">
                                          <p:stCondLst>
                                            <p:cond delay="0"/>
                                          </p:stCondLst>
                                        </p:cTn>
                                        <p:tgtEl>
                                          <p:spTgt spid="26"/>
                                        </p:tgtEl>
                                        <p:attrNameLst>
                                          <p:attrName>style.visibility</p:attrName>
                                        </p:attrNameLst>
                                      </p:cBhvr>
                                      <p:to>
                                        <p:strVal val="visible"/>
                                      </p:to>
                                    </p:set>
                                    <p:animEffect transition="in" filter="blinds(horizontal)">
                                      <p:cBhvr>
                                        <p:cTn id="117" dur="500"/>
                                        <p:tgtEl>
                                          <p:spTgt spid="26"/>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xit" presetSubtype="4" fill="hold" grpId="1" nodeType="clickEffect">
                                  <p:stCondLst>
                                    <p:cond delay="0"/>
                                  </p:stCondLst>
                                  <p:childTnLst>
                                    <p:animEffect transition="out" filter="wipe(down)">
                                      <p:cBhvr>
                                        <p:cTn id="121" dur="500"/>
                                        <p:tgtEl>
                                          <p:spTgt spid="26"/>
                                        </p:tgtEl>
                                      </p:cBhvr>
                                    </p:animEffect>
                                    <p:set>
                                      <p:cBhvr>
                                        <p:cTn id="122" dur="1" fill="hold">
                                          <p:stCondLst>
                                            <p:cond delay="499"/>
                                          </p:stCondLst>
                                        </p:cTn>
                                        <p:tgtEl>
                                          <p:spTgt spid="26"/>
                                        </p:tgtEl>
                                        <p:attrNameLst>
                                          <p:attrName>style.visibility</p:attrName>
                                        </p:attrNameLst>
                                      </p:cBhvr>
                                      <p:to>
                                        <p:strVal val="hidden"/>
                                      </p:to>
                                    </p:set>
                                  </p:childTnLst>
                                </p:cTn>
                              </p:par>
                              <p:par>
                                <p:cTn id="123" presetID="8" presetClass="entr" presetSubtype="16" fill="hold" nodeType="withEffect">
                                  <p:stCondLst>
                                    <p:cond delay="0"/>
                                  </p:stCondLst>
                                  <p:childTnLst>
                                    <p:set>
                                      <p:cBhvr>
                                        <p:cTn id="124" dur="1" fill="hold">
                                          <p:stCondLst>
                                            <p:cond delay="0"/>
                                          </p:stCondLst>
                                        </p:cTn>
                                        <p:tgtEl>
                                          <p:spTgt spid="35"/>
                                        </p:tgtEl>
                                        <p:attrNameLst>
                                          <p:attrName>style.visibility</p:attrName>
                                        </p:attrNameLst>
                                      </p:cBhvr>
                                      <p:to>
                                        <p:strVal val="visible"/>
                                      </p:to>
                                    </p:set>
                                    <p:animEffect transition="in" filter="diamond(in)">
                                      <p:cBhvr>
                                        <p:cTn id="125" dur="500"/>
                                        <p:tgtEl>
                                          <p:spTgt spid="35"/>
                                        </p:tgtEl>
                                      </p:cBhvr>
                                    </p:animEffect>
                                  </p:childTnLst>
                                </p:cTn>
                              </p:par>
                              <p:par>
                                <p:cTn id="126" presetID="3" presetClass="entr" presetSubtype="10" fill="hold" grpId="0" nodeType="withEffect">
                                  <p:stCondLst>
                                    <p:cond delay="0"/>
                                  </p:stCondLst>
                                  <p:childTnLst>
                                    <p:set>
                                      <p:cBhvr>
                                        <p:cTn id="127" dur="1" fill="hold">
                                          <p:stCondLst>
                                            <p:cond delay="0"/>
                                          </p:stCondLst>
                                        </p:cTn>
                                        <p:tgtEl>
                                          <p:spTgt spid="27"/>
                                        </p:tgtEl>
                                        <p:attrNameLst>
                                          <p:attrName>style.visibility</p:attrName>
                                        </p:attrNameLst>
                                      </p:cBhvr>
                                      <p:to>
                                        <p:strVal val="visible"/>
                                      </p:to>
                                    </p:set>
                                    <p:animEffect transition="in" filter="blinds(horizontal)">
                                      <p:cBhvr>
                                        <p:cTn id="128" dur="500"/>
                                        <p:tgtEl>
                                          <p:spTgt spid="27"/>
                                        </p:tgtEl>
                                      </p:cBhvr>
                                    </p:animEffect>
                                  </p:childTnLst>
                                </p:cTn>
                              </p:par>
                              <p:par>
                                <p:cTn id="129" presetID="3" presetClass="entr" presetSubtype="10" fill="hold" grpId="0" nodeType="withEffect">
                                  <p:stCondLst>
                                    <p:cond delay="0"/>
                                  </p:stCondLst>
                                  <p:childTnLst>
                                    <p:set>
                                      <p:cBhvr>
                                        <p:cTn id="130" dur="1" fill="hold">
                                          <p:stCondLst>
                                            <p:cond delay="0"/>
                                          </p:stCondLst>
                                        </p:cTn>
                                        <p:tgtEl>
                                          <p:spTgt spid="29"/>
                                        </p:tgtEl>
                                        <p:attrNameLst>
                                          <p:attrName>style.visibility</p:attrName>
                                        </p:attrNameLst>
                                      </p:cBhvr>
                                      <p:to>
                                        <p:strVal val="visible"/>
                                      </p:to>
                                    </p:set>
                                    <p:animEffect transition="in" filter="blinds(horizontal)">
                                      <p:cBhvr>
                                        <p:cTn id="131" dur="500"/>
                                        <p:tgtEl>
                                          <p:spTgt spid="29"/>
                                        </p:tgtEl>
                                      </p:cBhvr>
                                    </p:animEffect>
                                  </p:childTnLst>
                                </p:cTn>
                              </p:par>
                              <p:par>
                                <p:cTn id="132" presetID="3" presetClass="entr" presetSubtype="10" fill="hold" grpId="0" nodeType="withEffect">
                                  <p:stCondLst>
                                    <p:cond delay="0"/>
                                  </p:stCondLst>
                                  <p:childTnLst>
                                    <p:set>
                                      <p:cBhvr>
                                        <p:cTn id="133" dur="1" fill="hold">
                                          <p:stCondLst>
                                            <p:cond delay="0"/>
                                          </p:stCondLst>
                                        </p:cTn>
                                        <p:tgtEl>
                                          <p:spTgt spid="30"/>
                                        </p:tgtEl>
                                        <p:attrNameLst>
                                          <p:attrName>style.visibility</p:attrName>
                                        </p:attrNameLst>
                                      </p:cBhvr>
                                      <p:to>
                                        <p:strVal val="visible"/>
                                      </p:to>
                                    </p:set>
                                    <p:animEffect transition="in" filter="blinds(horizontal)">
                                      <p:cBhvr>
                                        <p:cTn id="134" dur="500"/>
                                        <p:tgtEl>
                                          <p:spTgt spid="30"/>
                                        </p:tgtEl>
                                      </p:cBhvr>
                                    </p:animEffect>
                                  </p:childTnLst>
                                </p:cTn>
                              </p:par>
                              <p:par>
                                <p:cTn id="135" presetID="3" presetClass="entr" presetSubtype="10" fill="hold" nodeType="withEffect">
                                  <p:stCondLst>
                                    <p:cond delay="0"/>
                                  </p:stCondLst>
                                  <p:childTnLst>
                                    <p:set>
                                      <p:cBhvr>
                                        <p:cTn id="136" dur="1" fill="hold">
                                          <p:stCondLst>
                                            <p:cond delay="0"/>
                                          </p:stCondLst>
                                        </p:cTn>
                                        <p:tgtEl>
                                          <p:spTgt spid="3"/>
                                        </p:tgtEl>
                                        <p:attrNameLst>
                                          <p:attrName>style.visibility</p:attrName>
                                        </p:attrNameLst>
                                      </p:cBhvr>
                                      <p:to>
                                        <p:strVal val="visible"/>
                                      </p:to>
                                    </p:set>
                                    <p:animEffect transition="in" filter="blinds(horizontal)">
                                      <p:cBhvr>
                                        <p:cTn id="13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0" grpId="0" animBg="1"/>
      <p:bldP spid="10" grpId="1" animBg="1"/>
      <p:bldP spid="6" grpId="0" animBg="1"/>
      <p:bldP spid="6" grpId="1" animBg="1"/>
      <p:bldP spid="5" grpId="0" animBg="1"/>
      <p:bldP spid="5" grpId="1" animBg="1"/>
      <p:bldP spid="4" grpId="0" animBg="1"/>
      <p:bldP spid="4" grpId="1" animBg="1"/>
      <p:bldP spid="7" grpId="0" animBg="1"/>
      <p:bldP spid="9" grpId="0" animBg="1"/>
      <p:bldP spid="9" grpId="1" animBg="1"/>
      <p:bldP spid="15" grpId="0" animBg="1"/>
      <p:bldP spid="15" grpId="1" animBg="1"/>
      <p:bldP spid="14" grpId="0" animBg="1"/>
      <p:bldP spid="13" grpId="0" animBg="1"/>
      <p:bldP spid="27" grpId="0" animBg="1"/>
      <p:bldP spid="29" grpId="0" animBg="1"/>
      <p:bldP spid="30" grpId="0" animBg="1"/>
      <p:bldP spid="26" grpId="0" animBg="1"/>
      <p:bldP spid="26" grpId="1" animBg="1"/>
      <p:bldP spid="32" grpId="0" animBg="1"/>
      <p:bldP spid="32"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762000"/>
            <a:ext cx="8229600" cy="1143000"/>
          </a:xfrm>
        </p:spPr>
        <p:txBody>
          <a:bodyPr>
            <a:normAutofit fontScale="90000"/>
          </a:bodyPr>
          <a:lstStyle/>
          <a:p>
            <a:r>
              <a:rPr lang="en-US" dirty="0" smtClean="0">
                <a:solidFill>
                  <a:schemeClr val="bg2"/>
                </a:solidFill>
                <a:latin typeface="+mn-lt"/>
              </a:rPr>
              <a:t>Preparing early childhood educators: research, experience and context</a:t>
            </a:r>
            <a:endParaRPr lang="en-US" dirty="0">
              <a:solidFill>
                <a:schemeClr val="bg2"/>
              </a:solidFill>
              <a:latin typeface="+mn-lt"/>
            </a:endParaRPr>
          </a:p>
        </p:txBody>
      </p:sp>
      <p:sp>
        <p:nvSpPr>
          <p:cNvPr id="5" name="Rectangle 4"/>
          <p:cNvSpPr/>
          <p:nvPr/>
        </p:nvSpPr>
        <p:spPr>
          <a:xfrm>
            <a:off x="609600" y="2743200"/>
            <a:ext cx="7924800" cy="2369880"/>
          </a:xfrm>
          <a:prstGeom prst="rect">
            <a:avLst/>
          </a:prstGeom>
        </p:spPr>
        <p:txBody>
          <a:bodyPr wrap="square">
            <a:spAutoFit/>
          </a:bodyPr>
          <a:lstStyle/>
          <a:p>
            <a:pPr>
              <a:buFont typeface="Arial" pitchFamily="34" charset="0"/>
              <a:buChar char="•"/>
            </a:pPr>
            <a:r>
              <a:rPr lang="en-US" sz="2000" dirty="0" smtClean="0"/>
              <a:t>Use the VMIE teacher education model </a:t>
            </a:r>
          </a:p>
          <a:p>
            <a:pPr lvl="1">
              <a:buNone/>
            </a:pPr>
            <a:endParaRPr lang="en-US" sz="3200" dirty="0" smtClean="0"/>
          </a:p>
          <a:p>
            <a:pPr>
              <a:buFont typeface="Arial" pitchFamily="34" charset="0"/>
              <a:buChar char="•"/>
            </a:pPr>
            <a:r>
              <a:rPr lang="en-US" sz="3200" dirty="0" smtClean="0"/>
              <a:t> Teacher education programs prepare early childhood teachers who meet the following  professional standards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blinds(horizontal)">
                                      <p:cBhvr>
                                        <p:cTn id="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US" dirty="0" smtClean="0">
                <a:solidFill>
                  <a:schemeClr val="bg2"/>
                </a:solidFill>
                <a:latin typeface="+mn-lt"/>
              </a:rPr>
              <a:t>Professional Standards for ECECD teachers</a:t>
            </a:r>
            <a:endParaRPr lang="en-US" dirty="0">
              <a:solidFill>
                <a:schemeClr val="bg2"/>
              </a:solidFill>
              <a:latin typeface="+mn-lt"/>
            </a:endParaRPr>
          </a:p>
        </p:txBody>
      </p:sp>
      <p:sp>
        <p:nvSpPr>
          <p:cNvPr id="3" name="Content Placeholder 2"/>
          <p:cNvSpPr>
            <a:spLocks noGrp="1"/>
          </p:cNvSpPr>
          <p:nvPr>
            <p:ph idx="1"/>
          </p:nvPr>
        </p:nvSpPr>
        <p:spPr>
          <a:xfrm>
            <a:off x="457200" y="1600200"/>
            <a:ext cx="8229600" cy="4876800"/>
          </a:xfrm>
        </p:spPr>
        <p:txBody>
          <a:bodyPr>
            <a:normAutofit/>
          </a:bodyPr>
          <a:lstStyle/>
          <a:p>
            <a:r>
              <a:rPr lang="en-US" dirty="0" smtClean="0"/>
              <a:t>Know and promote child development and learning: theory and research</a:t>
            </a:r>
          </a:p>
          <a:p>
            <a:r>
              <a:rPr lang="en-US" dirty="0" smtClean="0"/>
              <a:t>Know and understand the children they teach</a:t>
            </a:r>
          </a:p>
          <a:p>
            <a:r>
              <a:rPr lang="en-US" dirty="0" smtClean="0"/>
              <a:t>Know and use content knowledge to make the curriculum meaningful </a:t>
            </a:r>
          </a:p>
          <a:p>
            <a:r>
              <a:rPr lang="en-US" dirty="0" smtClean="0"/>
              <a:t>Know and use developmentally appropriate and effective practices to promote learning</a:t>
            </a:r>
          </a:p>
          <a:p>
            <a:r>
              <a:rPr lang="en-US" dirty="0" smtClean="0"/>
              <a:t>Plan, teach, evaluate and reflect on teaching and learning so as to improve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10000"/>
          </a:bodyPr>
          <a:lstStyle/>
          <a:p>
            <a:pPr>
              <a:buNone/>
            </a:pPr>
            <a:endParaRPr lang="en-US" dirty="0" smtClean="0"/>
          </a:p>
          <a:p>
            <a:r>
              <a:rPr lang="en-US" dirty="0" smtClean="0"/>
              <a:t>Create and maintain safe, supportive and challenging learning environments for diverse learners</a:t>
            </a:r>
          </a:p>
          <a:p>
            <a:r>
              <a:rPr lang="en-US" dirty="0" smtClean="0"/>
              <a:t>Know and use observation, recording and reporting strategies to support learners, for planning and reporting to families</a:t>
            </a:r>
          </a:p>
          <a:p>
            <a:r>
              <a:rPr lang="en-US" dirty="0" smtClean="0"/>
              <a:t>Know and use effectively information and communication technologies </a:t>
            </a:r>
          </a:p>
          <a:p>
            <a:r>
              <a:rPr lang="en-US" dirty="0" smtClean="0"/>
              <a:t>Build relationships with families and community</a:t>
            </a:r>
          </a:p>
          <a:p>
            <a:r>
              <a:rPr lang="en-US" dirty="0" smtClean="0"/>
              <a:t>Use a variety of self and collaborative strategies to continue growing professionally</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457200"/>
            <a:ext cx="8229600" cy="1143000"/>
          </a:xfrm>
        </p:spPr>
        <p:txBody>
          <a:bodyPr>
            <a:normAutofit fontScale="90000"/>
          </a:bodyPr>
          <a:lstStyle/>
          <a:p>
            <a:r>
              <a:rPr lang="en-US" dirty="0" smtClean="0">
                <a:solidFill>
                  <a:schemeClr val="bg2"/>
                </a:solidFill>
                <a:latin typeface="+mn-lt"/>
              </a:rPr>
              <a:t>Preparing early childhood educators: research, experience and context</a:t>
            </a:r>
            <a:endParaRPr lang="en-US" dirty="0">
              <a:solidFill>
                <a:schemeClr val="bg2"/>
              </a:solidFill>
              <a:latin typeface="+mn-lt"/>
            </a:endParaRPr>
          </a:p>
        </p:txBody>
      </p:sp>
      <p:sp>
        <p:nvSpPr>
          <p:cNvPr id="5" name="Content Placeholder 2"/>
          <p:cNvSpPr>
            <a:spLocks noGrp="1"/>
          </p:cNvSpPr>
          <p:nvPr>
            <p:ph idx="1"/>
          </p:nvPr>
        </p:nvSpPr>
        <p:spPr>
          <a:xfrm>
            <a:off x="457200" y="2362200"/>
            <a:ext cx="8229600" cy="4800600"/>
          </a:xfrm>
        </p:spPr>
        <p:txBody>
          <a:bodyPr>
            <a:normAutofit/>
          </a:bodyPr>
          <a:lstStyle/>
          <a:p>
            <a:r>
              <a:rPr lang="en-US" sz="2000" dirty="0" smtClean="0"/>
              <a:t>Use the VMIE teacher education model that draws on research, our experiences and our context</a:t>
            </a:r>
          </a:p>
          <a:p>
            <a:r>
              <a:rPr lang="en-US" sz="2000" dirty="0" smtClean="0"/>
              <a:t>Realize the professional standards for early childhood educators</a:t>
            </a:r>
          </a:p>
          <a:p>
            <a:pPr>
              <a:buNone/>
            </a:pPr>
            <a:endParaRPr lang="en-US" sz="2000" dirty="0" smtClean="0"/>
          </a:p>
          <a:p>
            <a:r>
              <a:rPr lang="en-US" dirty="0" err="1" smtClean="0"/>
              <a:t>Reconceptualize</a:t>
            </a:r>
            <a:r>
              <a:rPr lang="en-US" dirty="0" smtClean="0"/>
              <a:t> ECECD from birth to 10 years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Effect transition="in" filter="blinds(horizontal)">
                                      <p:cBhvr>
                                        <p:cTn id="7"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latin typeface="+mn-lt"/>
              </a:rPr>
              <a:t>Reconceptualize</a:t>
            </a:r>
            <a:r>
              <a:rPr lang="en-US" dirty="0" smtClean="0">
                <a:latin typeface="+mn-lt"/>
              </a:rPr>
              <a:t> ECECD from birth to 10 years and develop supporting curriculum standards </a:t>
            </a:r>
            <a:endParaRPr lang="en-US" dirty="0">
              <a:latin typeface="+mn-lt"/>
            </a:endParaRPr>
          </a:p>
        </p:txBody>
      </p:sp>
      <p:sp>
        <p:nvSpPr>
          <p:cNvPr id="3" name="Content Placeholder 2"/>
          <p:cNvSpPr>
            <a:spLocks noGrp="1"/>
          </p:cNvSpPr>
          <p:nvPr>
            <p:ph idx="1"/>
          </p:nvPr>
        </p:nvSpPr>
        <p:spPr>
          <a:xfrm>
            <a:off x="457200" y="1905000"/>
            <a:ext cx="8229600" cy="4648200"/>
          </a:xfrm>
        </p:spPr>
        <p:txBody>
          <a:bodyPr>
            <a:normAutofit fontScale="47500" lnSpcReduction="20000"/>
          </a:bodyPr>
          <a:lstStyle/>
          <a:p>
            <a:r>
              <a:rPr lang="en-GB" sz="5100" dirty="0" smtClean="0"/>
              <a:t>There is considerable research evidence on the benefits of ECECD for children, their families and the larger society</a:t>
            </a:r>
          </a:p>
          <a:p>
            <a:r>
              <a:rPr lang="en-GB" sz="5100" dirty="0" smtClean="0"/>
              <a:t>Early childhood internationally defined as 0 to 8 years, but the structure of education, the high drop out rate in primary school and the social changes in our society- suggests revising the ECECD age-bracket. </a:t>
            </a:r>
            <a:endParaRPr lang="en-US" sz="5100" b="1" dirty="0" smtClean="0"/>
          </a:p>
          <a:p>
            <a:r>
              <a:rPr lang="en-US" sz="5100" dirty="0" smtClean="0"/>
              <a:t>Develop curriculum standards in the development domains: physical, social, emotional, cognitive, spiritual and language</a:t>
            </a:r>
          </a:p>
          <a:p>
            <a:r>
              <a:rPr lang="en-US" sz="5100" dirty="0" smtClean="0"/>
              <a:t>Determine benchmarks for standards at ages 2/3, 5/6 and 9/10</a:t>
            </a:r>
          </a:p>
          <a:p>
            <a:r>
              <a:rPr lang="en-US" sz="5100" dirty="0" smtClean="0"/>
              <a:t>Review and make changes to existing curriculum based on this </a:t>
            </a:r>
            <a:r>
              <a:rPr lang="en-US" sz="5100" dirty="0" err="1" smtClean="0"/>
              <a:t>reconceptualization</a:t>
            </a:r>
            <a:endParaRPr lang="en-US" sz="5100" dirty="0" smtClean="0"/>
          </a:p>
          <a:p>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11430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bg2"/>
                </a:solidFill>
                <a:effectLst/>
                <a:uLnTx/>
                <a:uFillTx/>
                <a:ea typeface="+mj-ea"/>
                <a:cs typeface="+mj-cs"/>
              </a:rPr>
              <a:t>Preparing early childhood educators: research, experience and context</a:t>
            </a:r>
            <a:endParaRPr kumimoji="0" lang="en-US" sz="4400" b="0" i="0" u="none" strike="noStrike" kern="1200" cap="none" spc="0" normalizeH="0" baseline="0" noProof="0" dirty="0">
              <a:ln>
                <a:noFill/>
              </a:ln>
              <a:solidFill>
                <a:schemeClr val="bg2"/>
              </a:solidFill>
              <a:effectLst/>
              <a:uLnTx/>
              <a:uFillTx/>
              <a:ea typeface="+mj-ea"/>
              <a:cs typeface="+mj-cs"/>
            </a:endParaRPr>
          </a:p>
        </p:txBody>
      </p:sp>
      <p:sp>
        <p:nvSpPr>
          <p:cNvPr id="5" name="Content Placeholder 2"/>
          <p:cNvSpPr txBox="1">
            <a:spLocks/>
          </p:cNvSpPr>
          <p:nvPr/>
        </p:nvSpPr>
        <p:spPr>
          <a:xfrm>
            <a:off x="457200" y="2362200"/>
            <a:ext cx="8229600" cy="48006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Use the VMIE teacher education model that draws on research, our experiences and our context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200" b="0" i="0" u="none" strike="noStrike" kern="1200" cap="none" spc="0" normalizeH="0" baseline="0" noProof="0" dirty="0" smtClean="0">
                <a:ln>
                  <a:noFill/>
                </a:ln>
                <a:solidFill>
                  <a:schemeClr val="tx1"/>
                </a:solidFill>
                <a:effectLst/>
                <a:uLnTx/>
                <a:uFillTx/>
                <a:latin typeface="+mn-lt"/>
                <a:ea typeface="+mn-ea"/>
                <a:cs typeface="+mn-cs"/>
              </a:rPr>
              <a:t>Realize the professional standards for early childhood educators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200" b="0" i="0" u="none" strike="noStrike" kern="1200" cap="none" spc="0" normalizeH="0" baseline="0" noProof="0" dirty="0" err="1" smtClean="0">
                <a:ln>
                  <a:noFill/>
                </a:ln>
                <a:solidFill>
                  <a:schemeClr val="tx1"/>
                </a:solidFill>
                <a:effectLst/>
                <a:uLnTx/>
                <a:uFillTx/>
                <a:latin typeface="+mn-lt"/>
                <a:ea typeface="+mn-ea"/>
                <a:cs typeface="+mn-cs"/>
              </a:rPr>
              <a:t>Reconceptualize</a:t>
            </a:r>
            <a:r>
              <a:rPr kumimoji="0" lang="en-US" sz="2200" b="0" i="0" u="none" strike="noStrike" kern="1200" cap="none" spc="0" normalizeH="0" baseline="0" noProof="0" dirty="0" smtClean="0">
                <a:ln>
                  <a:noFill/>
                </a:ln>
                <a:solidFill>
                  <a:schemeClr val="tx1"/>
                </a:solidFill>
                <a:effectLst/>
                <a:uLnTx/>
                <a:uFillTx/>
                <a:latin typeface="+mn-lt"/>
                <a:ea typeface="+mn-ea"/>
                <a:cs typeface="+mn-cs"/>
              </a:rPr>
              <a:t> ECECD from birth to 10 years</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2200" b="0" i="0" u="none" strike="noStrike" kern="1200" cap="none" spc="0" normalizeH="0" baseline="0" noProof="0" dirty="0" smtClean="0">
              <a:ln>
                <a:noFill/>
              </a:ln>
              <a:solidFill>
                <a:schemeClr val="tx1"/>
              </a:solidFill>
              <a:effectLst/>
              <a:uLnTx/>
              <a:uFillTx/>
              <a:latin typeface="+mn-lt"/>
              <a:ea typeface="+mn-ea"/>
              <a:cs typeface="+mn-cs"/>
            </a:endParaRPr>
          </a:p>
          <a:p>
            <a:pPr marL="342900" indent="-342900">
              <a:spcBef>
                <a:spcPct val="20000"/>
              </a:spcBef>
              <a:buFont typeface="Arial" pitchFamily="34" charset="0"/>
              <a:buChar char="•"/>
            </a:pPr>
            <a:r>
              <a:rPr lang="en-US" sz="3200" dirty="0" smtClean="0"/>
              <a:t>Offer a world class quality teacher education program at home </a:t>
            </a:r>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Effect transition="in" filter="blinds(horizontal)">
                                      <p:cBhvr>
                                        <p:cTn id="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bg2"/>
                </a:solidFill>
                <a:latin typeface="+mn-lt"/>
              </a:rPr>
              <a:t>Offer world class teacher education at home</a:t>
            </a:r>
            <a:endParaRPr lang="en-US" dirty="0">
              <a:solidFill>
                <a:schemeClr val="bg2"/>
              </a:solidFill>
              <a:latin typeface="+mn-lt"/>
            </a:endParaRPr>
          </a:p>
        </p:txBody>
      </p:sp>
      <p:sp>
        <p:nvSpPr>
          <p:cNvPr id="3" name="Content Placeholder 2"/>
          <p:cNvSpPr>
            <a:spLocks noGrp="1"/>
          </p:cNvSpPr>
          <p:nvPr>
            <p:ph idx="1"/>
          </p:nvPr>
        </p:nvSpPr>
        <p:spPr>
          <a:xfrm>
            <a:off x="457200" y="1600200"/>
            <a:ext cx="8229600" cy="4953000"/>
          </a:xfrm>
        </p:spPr>
        <p:txBody>
          <a:bodyPr>
            <a:normAutofit fontScale="92500" lnSpcReduction="10000"/>
          </a:bodyPr>
          <a:lstStyle/>
          <a:p>
            <a:r>
              <a:rPr lang="en-US" dirty="0" smtClean="0"/>
              <a:t>The 4 year teacher education program developed by VMIE uses a cohesive curriculum, that sequences and integrates learning, provides purposeful field-based experiences to situate theoretical learning, facilitate systematic child study and promote reflection and pays attention to teachers as learners </a:t>
            </a:r>
          </a:p>
          <a:p>
            <a:r>
              <a:rPr lang="en-US" dirty="0" smtClean="0"/>
              <a:t>Offers a mentoring program to support teachers during the induction into teaching phase</a:t>
            </a:r>
          </a:p>
          <a:p>
            <a:r>
              <a:rPr lang="en-US" dirty="0" smtClean="0"/>
              <a:t>Provides opportunities for continuing professional development</a:t>
            </a:r>
          </a:p>
          <a:p>
            <a:endParaRPr lang="en-US" dirty="0" smtClean="0"/>
          </a:p>
          <a:p>
            <a:endParaRPr lang="en-US" dirty="0"/>
          </a:p>
        </p:txBody>
      </p:sp>
      <p:sp>
        <p:nvSpPr>
          <p:cNvPr id="4" name="Action Button: Document 3">
            <a:hlinkClick r:id="" action="ppaction://hlinkshowjump?jump=nextslide" highlightClick="1"/>
          </p:cNvPr>
          <p:cNvSpPr/>
          <p:nvPr/>
        </p:nvSpPr>
        <p:spPr>
          <a:xfrm>
            <a:off x="4343400" y="4114800"/>
            <a:ext cx="381000" cy="381000"/>
          </a:xfrm>
          <a:prstGeom prst="actionButtonDocumen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Forward or Next 4">
            <a:hlinkClick r:id="rId3" action="ppaction://hlinksldjump" highlightClick="1"/>
          </p:cNvPr>
          <p:cNvSpPr/>
          <p:nvPr/>
        </p:nvSpPr>
        <p:spPr>
          <a:xfrm>
            <a:off x="7086600" y="6019800"/>
            <a:ext cx="1219200" cy="533400"/>
          </a:xfrm>
          <a:prstGeom prst="actionButtonForwardNex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b="1" dirty="0"/>
          </a:p>
          <a:p>
            <a:pPr>
              <a:buNone/>
            </a:pPr>
            <a:r>
              <a:rPr lang="en-US" dirty="0" smtClean="0"/>
              <a:t>	The </a:t>
            </a:r>
            <a:r>
              <a:rPr lang="en-US" dirty="0"/>
              <a:t>State shall provide free and compulsory education to all children of the age of five to sixteen years in such manner as may be determined by law</a:t>
            </a:r>
            <a:r>
              <a:rPr lang="en-US" dirty="0" smtClean="0"/>
              <a:t>.</a:t>
            </a:r>
          </a:p>
          <a:p>
            <a:pPr>
              <a:buNone/>
            </a:pPr>
            <a:endParaRPr lang="en-US" dirty="0"/>
          </a:p>
          <a:p>
            <a:pPr lvl="1" algn="r"/>
            <a:r>
              <a:rPr lang="en-US" sz="1600" dirty="0" smtClean="0">
                <a:solidFill>
                  <a:srgbClr val="002060"/>
                </a:solidFill>
              </a:rPr>
              <a:t>Article 25 A: Right to Education, Constitution of Pakistan</a:t>
            </a:r>
            <a:endParaRPr lang="en-US" sz="1600" dirty="0">
              <a:solidFill>
                <a:srgbClr val="00206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extBox 19"/>
          <p:cNvSpPr txBox="1"/>
          <p:nvPr/>
        </p:nvSpPr>
        <p:spPr>
          <a:xfrm>
            <a:off x="0" y="4648200"/>
            <a:ext cx="9144000" cy="338554"/>
          </a:xfrm>
          <a:prstGeom prst="rect">
            <a:avLst/>
          </a:prstGeom>
          <a:noFill/>
        </p:spPr>
        <p:txBody>
          <a:bodyPr wrap="square" rtlCol="0">
            <a:spAutoFit/>
          </a:bodyPr>
          <a:lstStyle/>
          <a:p>
            <a:r>
              <a:rPr lang="en-US" sz="800" b="1" dirty="0" smtClean="0"/>
              <a:t>7 TEACHING PRACTICUM:</a:t>
            </a:r>
            <a:r>
              <a:rPr lang="en-US" sz="800" dirty="0" smtClean="0"/>
              <a:t> </a:t>
            </a:r>
          </a:p>
          <a:p>
            <a:pPr>
              <a:buFont typeface="Arial" pitchFamily="34" charset="0"/>
              <a:buChar char="•"/>
            </a:pPr>
            <a:r>
              <a:rPr lang="en-US" sz="800" dirty="0" smtClean="0"/>
              <a:t> One day a week in an ECECD centre, two short and one long practicum</a:t>
            </a:r>
            <a:endParaRPr lang="en-US" sz="800" dirty="0"/>
          </a:p>
        </p:txBody>
      </p:sp>
      <p:sp>
        <p:nvSpPr>
          <p:cNvPr id="13" name="TextBox 12"/>
          <p:cNvSpPr txBox="1"/>
          <p:nvPr/>
        </p:nvSpPr>
        <p:spPr>
          <a:xfrm>
            <a:off x="0" y="1600200"/>
            <a:ext cx="9144000" cy="2862322"/>
          </a:xfrm>
          <a:prstGeom prst="rect">
            <a:avLst/>
          </a:prstGeom>
          <a:noFill/>
        </p:spPr>
        <p:txBody>
          <a:bodyPr wrap="square" rtlCol="0">
            <a:spAutoFit/>
          </a:bodyPr>
          <a:lstStyle/>
          <a:p>
            <a:r>
              <a:rPr lang="en-US" b="1" dirty="0" smtClean="0"/>
              <a:t>10 EDUCATION FOUNDATION COURSES:</a:t>
            </a:r>
            <a:r>
              <a:rPr lang="en-US" dirty="0" smtClean="0"/>
              <a:t> </a:t>
            </a:r>
          </a:p>
          <a:p>
            <a:pPr>
              <a:buFont typeface="Arial" pitchFamily="34" charset="0"/>
              <a:buChar char="•"/>
            </a:pPr>
            <a:r>
              <a:rPr lang="en-US" dirty="0" smtClean="0"/>
              <a:t> Human Development and Learning: The Early Years X2, </a:t>
            </a:r>
          </a:p>
          <a:p>
            <a:pPr>
              <a:buFont typeface="Arial" pitchFamily="34" charset="0"/>
              <a:buChar char="•"/>
            </a:pPr>
            <a:r>
              <a:rPr lang="en-US" dirty="0" smtClean="0"/>
              <a:t> Setting up an Inclusive, Safe and Supportive Learning Rich Environment for Diverse Learning</a:t>
            </a:r>
          </a:p>
          <a:p>
            <a:pPr>
              <a:buFont typeface="Arial" pitchFamily="34" charset="0"/>
              <a:buChar char="•"/>
            </a:pPr>
            <a:r>
              <a:rPr lang="en-US" dirty="0" smtClean="0"/>
              <a:t> Creating Partnership with Families and Communities</a:t>
            </a:r>
          </a:p>
          <a:p>
            <a:pPr>
              <a:buFont typeface="Arial" pitchFamily="34" charset="0"/>
              <a:buChar char="•"/>
            </a:pPr>
            <a:r>
              <a:rPr lang="en-US" dirty="0" smtClean="0"/>
              <a:t> Philosophical Approaches to ECE</a:t>
            </a:r>
          </a:p>
          <a:p>
            <a:pPr>
              <a:buFont typeface="Arial" pitchFamily="34" charset="0"/>
              <a:buChar char="•"/>
            </a:pPr>
            <a:r>
              <a:rPr lang="en-US" dirty="0" smtClean="0"/>
              <a:t> Developmentally Appropriate Engaging and Effective Methodologies</a:t>
            </a:r>
          </a:p>
          <a:p>
            <a:pPr>
              <a:buFont typeface="Arial" pitchFamily="34" charset="0"/>
              <a:buChar char="•"/>
            </a:pPr>
            <a:r>
              <a:rPr lang="en-US" dirty="0" smtClean="0"/>
              <a:t> Observation, Recording and Reporting for Learning</a:t>
            </a:r>
          </a:p>
          <a:p>
            <a:pPr>
              <a:buFont typeface="Arial" pitchFamily="34" charset="0"/>
              <a:buChar char="•"/>
            </a:pPr>
            <a:r>
              <a:rPr lang="en-US" dirty="0" smtClean="0"/>
              <a:t> Health, Safety and Nutrition</a:t>
            </a:r>
          </a:p>
          <a:p>
            <a:pPr>
              <a:buFont typeface="Arial" pitchFamily="34" charset="0"/>
              <a:buChar char="•"/>
            </a:pPr>
            <a:r>
              <a:rPr lang="en-US" dirty="0" smtClean="0"/>
              <a:t> Building Curriculum, Connections and Continuity</a:t>
            </a:r>
          </a:p>
          <a:p>
            <a:pPr>
              <a:buFont typeface="Arial" pitchFamily="34" charset="0"/>
              <a:buChar char="•"/>
            </a:pPr>
            <a:r>
              <a:rPr lang="en-US" dirty="0" smtClean="0"/>
              <a:t> Reflective practice &amp; Critical thinking</a:t>
            </a:r>
            <a:endParaRPr lang="en-US" dirty="0"/>
          </a:p>
        </p:txBody>
      </p:sp>
      <p:sp>
        <p:nvSpPr>
          <p:cNvPr id="14" name="TextBox 13"/>
          <p:cNvSpPr txBox="1"/>
          <p:nvPr/>
        </p:nvSpPr>
        <p:spPr>
          <a:xfrm>
            <a:off x="0" y="1600200"/>
            <a:ext cx="9144000" cy="1323439"/>
          </a:xfrm>
          <a:prstGeom prst="rect">
            <a:avLst/>
          </a:prstGeom>
          <a:noFill/>
        </p:spPr>
        <p:txBody>
          <a:bodyPr wrap="square" rtlCol="0">
            <a:spAutoFit/>
          </a:bodyPr>
          <a:lstStyle/>
          <a:p>
            <a:r>
              <a:rPr lang="en-US" sz="800" b="1" dirty="0" smtClean="0"/>
              <a:t>10 EDUCATION FOUNDATION COURSES:</a:t>
            </a:r>
            <a:r>
              <a:rPr lang="en-US" sz="800" dirty="0" smtClean="0"/>
              <a:t> </a:t>
            </a:r>
          </a:p>
          <a:p>
            <a:pPr>
              <a:buFont typeface="Arial" pitchFamily="34" charset="0"/>
              <a:buChar char="•"/>
            </a:pPr>
            <a:r>
              <a:rPr lang="en-US" sz="800" dirty="0" smtClean="0"/>
              <a:t> Human Development and Learning: The Early Years X2, </a:t>
            </a:r>
          </a:p>
          <a:p>
            <a:pPr>
              <a:buFont typeface="Arial" pitchFamily="34" charset="0"/>
              <a:buChar char="•"/>
            </a:pPr>
            <a:r>
              <a:rPr lang="en-US" sz="800" dirty="0" smtClean="0"/>
              <a:t> Setting up an Inclusive, Safe and Supportive Learning Rich Environment for Diverse Learning</a:t>
            </a:r>
          </a:p>
          <a:p>
            <a:pPr>
              <a:buFont typeface="Arial" pitchFamily="34" charset="0"/>
              <a:buChar char="•"/>
            </a:pPr>
            <a:r>
              <a:rPr lang="en-US" sz="800" dirty="0" smtClean="0"/>
              <a:t> Creating Partnership with Families and Communities</a:t>
            </a:r>
          </a:p>
          <a:p>
            <a:pPr>
              <a:buFont typeface="Arial" pitchFamily="34" charset="0"/>
              <a:buChar char="•"/>
            </a:pPr>
            <a:r>
              <a:rPr lang="en-US" sz="800" dirty="0" smtClean="0"/>
              <a:t> Philosophical Approaches to ECE</a:t>
            </a:r>
          </a:p>
          <a:p>
            <a:pPr>
              <a:buFont typeface="Arial" pitchFamily="34" charset="0"/>
              <a:buChar char="•"/>
            </a:pPr>
            <a:r>
              <a:rPr lang="en-US" sz="800" dirty="0" smtClean="0"/>
              <a:t> Developmentally Appropriate Engaging and Effective Methodologies</a:t>
            </a:r>
          </a:p>
          <a:p>
            <a:pPr>
              <a:buFont typeface="Arial" pitchFamily="34" charset="0"/>
              <a:buChar char="•"/>
            </a:pPr>
            <a:r>
              <a:rPr lang="en-US" sz="800" dirty="0" smtClean="0"/>
              <a:t> Observation, Recording and Reporting for Learning</a:t>
            </a:r>
          </a:p>
          <a:p>
            <a:pPr>
              <a:buFont typeface="Arial" pitchFamily="34" charset="0"/>
              <a:buChar char="•"/>
            </a:pPr>
            <a:r>
              <a:rPr lang="en-US" sz="800" dirty="0" smtClean="0"/>
              <a:t> Health, Safety and Nutrition</a:t>
            </a:r>
          </a:p>
          <a:p>
            <a:pPr>
              <a:buFont typeface="Arial" pitchFamily="34" charset="0"/>
              <a:buChar char="•"/>
            </a:pPr>
            <a:r>
              <a:rPr lang="en-US" sz="800" dirty="0" smtClean="0"/>
              <a:t> Building Curriculum, Connections and Continuity</a:t>
            </a:r>
          </a:p>
          <a:p>
            <a:pPr>
              <a:buFont typeface="Arial" pitchFamily="34" charset="0"/>
              <a:buChar char="•"/>
            </a:pPr>
            <a:r>
              <a:rPr lang="en-US" sz="800" dirty="0" smtClean="0"/>
              <a:t> Reflective practice &amp; Critical thinking</a:t>
            </a:r>
            <a:endParaRPr lang="en-US" sz="800" dirty="0"/>
          </a:p>
        </p:txBody>
      </p:sp>
      <p:sp>
        <p:nvSpPr>
          <p:cNvPr id="11" name="TextBox 10"/>
          <p:cNvSpPr txBox="1"/>
          <p:nvPr/>
        </p:nvSpPr>
        <p:spPr>
          <a:xfrm>
            <a:off x="0" y="762000"/>
            <a:ext cx="9144000" cy="1754326"/>
          </a:xfrm>
          <a:prstGeom prst="rect">
            <a:avLst/>
          </a:prstGeom>
          <a:noFill/>
        </p:spPr>
        <p:txBody>
          <a:bodyPr wrap="square" rtlCol="0">
            <a:spAutoFit/>
          </a:bodyPr>
          <a:lstStyle/>
          <a:p>
            <a:r>
              <a:rPr lang="en-US" b="1" dirty="0" smtClean="0"/>
              <a:t>7 COMPULSORY COURSES:</a:t>
            </a:r>
          </a:p>
          <a:p>
            <a:pPr>
              <a:buFont typeface="Arial" pitchFamily="34" charset="0"/>
              <a:buChar char="•"/>
            </a:pPr>
            <a:r>
              <a:rPr lang="en-US" dirty="0" smtClean="0"/>
              <a:t> Computer Literacy</a:t>
            </a:r>
          </a:p>
          <a:p>
            <a:pPr>
              <a:buFont typeface="Arial" pitchFamily="34" charset="0"/>
              <a:buChar char="•"/>
            </a:pPr>
            <a:r>
              <a:rPr lang="en-US" dirty="0" smtClean="0"/>
              <a:t> EnglishX3  </a:t>
            </a:r>
          </a:p>
          <a:p>
            <a:pPr>
              <a:buFont typeface="Arial" pitchFamily="34" charset="0"/>
              <a:buChar char="•"/>
            </a:pPr>
            <a:r>
              <a:rPr lang="en-US" dirty="0" smtClean="0"/>
              <a:t> Pakistan studies </a:t>
            </a:r>
          </a:p>
          <a:p>
            <a:pPr>
              <a:buFont typeface="Arial" pitchFamily="34" charset="0"/>
              <a:buChar char="•"/>
            </a:pPr>
            <a:r>
              <a:rPr lang="en-US" dirty="0" smtClean="0"/>
              <a:t> </a:t>
            </a:r>
            <a:r>
              <a:rPr lang="en-US" dirty="0" err="1" smtClean="0"/>
              <a:t>Islamiat</a:t>
            </a:r>
            <a:r>
              <a:rPr lang="en-US" dirty="0" smtClean="0"/>
              <a:t>/Ethics</a:t>
            </a:r>
          </a:p>
          <a:p>
            <a:pPr>
              <a:buFont typeface="Arial" pitchFamily="34" charset="0"/>
              <a:buChar char="•"/>
            </a:pPr>
            <a:r>
              <a:rPr lang="en-US" dirty="0" smtClean="0"/>
              <a:t> General Math</a:t>
            </a:r>
          </a:p>
        </p:txBody>
      </p:sp>
      <p:sp>
        <p:nvSpPr>
          <p:cNvPr id="12" name="TextBox 11"/>
          <p:cNvSpPr txBox="1"/>
          <p:nvPr/>
        </p:nvSpPr>
        <p:spPr>
          <a:xfrm>
            <a:off x="0" y="838200"/>
            <a:ext cx="9144000" cy="830997"/>
          </a:xfrm>
          <a:prstGeom prst="rect">
            <a:avLst/>
          </a:prstGeom>
          <a:noFill/>
        </p:spPr>
        <p:txBody>
          <a:bodyPr wrap="square" rtlCol="0">
            <a:spAutoFit/>
          </a:bodyPr>
          <a:lstStyle/>
          <a:p>
            <a:r>
              <a:rPr lang="en-US" sz="800" b="1" dirty="0" smtClean="0"/>
              <a:t>7 COMPULSORY COURSES:</a:t>
            </a:r>
          </a:p>
          <a:p>
            <a:pPr>
              <a:buFont typeface="Arial" pitchFamily="34" charset="0"/>
              <a:buChar char="•"/>
            </a:pPr>
            <a:r>
              <a:rPr lang="en-US" sz="800" dirty="0" smtClean="0"/>
              <a:t> Computer Literacy</a:t>
            </a:r>
          </a:p>
          <a:p>
            <a:pPr>
              <a:buFont typeface="Arial" pitchFamily="34" charset="0"/>
              <a:buChar char="•"/>
            </a:pPr>
            <a:r>
              <a:rPr lang="en-US" sz="800" dirty="0" smtClean="0"/>
              <a:t> EnglishX3  </a:t>
            </a:r>
          </a:p>
          <a:p>
            <a:pPr>
              <a:buFont typeface="Arial" pitchFamily="34" charset="0"/>
              <a:buChar char="•"/>
            </a:pPr>
            <a:r>
              <a:rPr lang="en-US" sz="800" dirty="0" smtClean="0"/>
              <a:t> Pakistan studies </a:t>
            </a:r>
          </a:p>
          <a:p>
            <a:pPr>
              <a:buFont typeface="Arial" pitchFamily="34" charset="0"/>
              <a:buChar char="•"/>
            </a:pPr>
            <a:r>
              <a:rPr lang="en-US" sz="800" dirty="0" smtClean="0"/>
              <a:t> </a:t>
            </a:r>
            <a:r>
              <a:rPr lang="en-US" sz="800" dirty="0" err="1" smtClean="0"/>
              <a:t>Islamiat</a:t>
            </a:r>
            <a:r>
              <a:rPr lang="en-US" sz="800" dirty="0" smtClean="0"/>
              <a:t>/Ethics</a:t>
            </a:r>
          </a:p>
          <a:p>
            <a:pPr>
              <a:buFont typeface="Arial" pitchFamily="34" charset="0"/>
              <a:buChar char="•"/>
            </a:pPr>
            <a:r>
              <a:rPr lang="en-US" sz="800" dirty="0" smtClean="0"/>
              <a:t> General Math</a:t>
            </a:r>
          </a:p>
        </p:txBody>
      </p:sp>
      <p:sp>
        <p:nvSpPr>
          <p:cNvPr id="4" name="TextBox 3"/>
          <p:cNvSpPr txBox="1"/>
          <p:nvPr/>
        </p:nvSpPr>
        <p:spPr>
          <a:xfrm>
            <a:off x="0" y="0"/>
            <a:ext cx="9144000" cy="830997"/>
          </a:xfrm>
          <a:prstGeom prst="rect">
            <a:avLst/>
          </a:prstGeom>
          <a:noFill/>
        </p:spPr>
        <p:txBody>
          <a:bodyPr wrap="square" rtlCol="0">
            <a:spAutoFit/>
          </a:bodyPr>
          <a:lstStyle/>
          <a:p>
            <a:pPr algn="ctr"/>
            <a:r>
              <a:rPr lang="en-US" sz="4800" b="1" dirty="0" smtClean="0"/>
              <a:t>ADE- </a:t>
            </a:r>
            <a:r>
              <a:rPr lang="en-US" sz="4800" b="1" dirty="0" err="1" smtClean="0"/>
              <a:t>B.Ed</a:t>
            </a:r>
            <a:r>
              <a:rPr lang="en-US" sz="4800" b="1" dirty="0" smtClean="0"/>
              <a:t>: ECECD (45 Courses)</a:t>
            </a:r>
            <a:endParaRPr lang="en-US" sz="4800" dirty="0"/>
          </a:p>
        </p:txBody>
      </p:sp>
      <p:sp>
        <p:nvSpPr>
          <p:cNvPr id="15" name="TextBox 14"/>
          <p:cNvSpPr txBox="1"/>
          <p:nvPr/>
        </p:nvSpPr>
        <p:spPr>
          <a:xfrm>
            <a:off x="0" y="2895600"/>
            <a:ext cx="9144000" cy="3693319"/>
          </a:xfrm>
          <a:prstGeom prst="rect">
            <a:avLst/>
          </a:prstGeom>
          <a:noFill/>
        </p:spPr>
        <p:txBody>
          <a:bodyPr wrap="square" rtlCol="0">
            <a:spAutoFit/>
          </a:bodyPr>
          <a:lstStyle/>
          <a:p>
            <a:r>
              <a:rPr lang="en-US" b="1" dirty="0" smtClean="0"/>
              <a:t>18 CONTENT, PEDAGOGY, ASSESSMENT and TECHNOLOGY INTEGRATED COURSES:</a:t>
            </a:r>
            <a:r>
              <a:rPr lang="en-US" dirty="0" smtClean="0"/>
              <a:t> </a:t>
            </a:r>
          </a:p>
          <a:p>
            <a:pPr>
              <a:buFont typeface="Arial" pitchFamily="34" charset="0"/>
              <a:buChar char="•"/>
            </a:pPr>
            <a:r>
              <a:rPr lang="en-US" dirty="0" smtClean="0"/>
              <a:t> Literacy X 3,  </a:t>
            </a:r>
          </a:p>
          <a:p>
            <a:pPr>
              <a:buFont typeface="Arial" pitchFamily="34" charset="0"/>
              <a:buChar char="•"/>
            </a:pPr>
            <a:r>
              <a:rPr lang="en-US" dirty="0" smtClean="0"/>
              <a:t> Numeracy X 3, </a:t>
            </a:r>
          </a:p>
          <a:p>
            <a:pPr>
              <a:buFont typeface="Arial" pitchFamily="34" charset="0"/>
              <a:buChar char="•"/>
            </a:pPr>
            <a:r>
              <a:rPr lang="en-US" dirty="0" smtClean="0"/>
              <a:t> Learning about our world X 3, </a:t>
            </a:r>
          </a:p>
          <a:p>
            <a:pPr>
              <a:buFont typeface="Arial" pitchFamily="34" charset="0"/>
              <a:buChar char="•"/>
            </a:pPr>
            <a:r>
              <a:rPr lang="en-US" dirty="0" smtClean="0"/>
              <a:t> Creative and critical thinking: An Early Start X2</a:t>
            </a:r>
          </a:p>
          <a:p>
            <a:pPr>
              <a:buFont typeface="Arial" pitchFamily="34" charset="0"/>
              <a:buChar char="•"/>
            </a:pPr>
            <a:r>
              <a:rPr lang="en-US" dirty="0" smtClean="0"/>
              <a:t> Creative Arts: The Visual Arts</a:t>
            </a:r>
          </a:p>
          <a:p>
            <a:pPr>
              <a:buFont typeface="Arial" pitchFamily="34" charset="0"/>
              <a:buChar char="•"/>
            </a:pPr>
            <a:r>
              <a:rPr lang="en-US" dirty="0" smtClean="0"/>
              <a:t> Creative Arts: The Performing Arts</a:t>
            </a:r>
          </a:p>
          <a:p>
            <a:pPr>
              <a:buFont typeface="Arial" pitchFamily="34" charset="0"/>
              <a:buChar char="•"/>
            </a:pPr>
            <a:r>
              <a:rPr lang="en-US" dirty="0" smtClean="0"/>
              <a:t> Play in the Early Years, </a:t>
            </a:r>
          </a:p>
          <a:p>
            <a:pPr>
              <a:buFont typeface="Arial" pitchFamily="34" charset="0"/>
              <a:buChar char="•"/>
            </a:pPr>
            <a:r>
              <a:rPr lang="en-US" dirty="0" smtClean="0"/>
              <a:t> ICT in Early years</a:t>
            </a:r>
          </a:p>
          <a:p>
            <a:pPr>
              <a:buFont typeface="Arial" pitchFamily="34" charset="0"/>
              <a:buChar char="•"/>
            </a:pPr>
            <a:r>
              <a:rPr lang="en-US" dirty="0" smtClean="0"/>
              <a:t> Building Character</a:t>
            </a:r>
          </a:p>
          <a:p>
            <a:pPr>
              <a:buFont typeface="Arial" pitchFamily="34" charset="0"/>
              <a:buChar char="•"/>
            </a:pPr>
            <a:r>
              <a:rPr lang="en-US" dirty="0" smtClean="0"/>
              <a:t> Respecting Diversity</a:t>
            </a:r>
          </a:p>
          <a:p>
            <a:pPr>
              <a:buFont typeface="Arial" pitchFamily="34" charset="0"/>
              <a:buChar char="•"/>
            </a:pPr>
            <a:r>
              <a:rPr lang="en-US" dirty="0" smtClean="0"/>
              <a:t> Becoming Citizens</a:t>
            </a:r>
            <a:endParaRPr lang="en-US" dirty="0"/>
          </a:p>
        </p:txBody>
      </p:sp>
      <p:sp>
        <p:nvSpPr>
          <p:cNvPr id="16" name="TextBox 15"/>
          <p:cNvSpPr txBox="1"/>
          <p:nvPr/>
        </p:nvSpPr>
        <p:spPr>
          <a:xfrm>
            <a:off x="0" y="2895600"/>
            <a:ext cx="9144000" cy="1569660"/>
          </a:xfrm>
          <a:prstGeom prst="rect">
            <a:avLst/>
          </a:prstGeom>
          <a:noFill/>
        </p:spPr>
        <p:txBody>
          <a:bodyPr wrap="square" rtlCol="0">
            <a:spAutoFit/>
          </a:bodyPr>
          <a:lstStyle/>
          <a:p>
            <a:r>
              <a:rPr lang="en-US" sz="800" b="1" dirty="0" smtClean="0"/>
              <a:t>18 CONTENT, PEDAGOGY, ASSESSMENT and TECHNOLOGY INTEGRATED COURSES:</a:t>
            </a:r>
            <a:r>
              <a:rPr lang="en-US" sz="800" dirty="0" smtClean="0"/>
              <a:t> </a:t>
            </a:r>
          </a:p>
          <a:p>
            <a:pPr>
              <a:buFont typeface="Arial" pitchFamily="34" charset="0"/>
              <a:buChar char="•"/>
            </a:pPr>
            <a:r>
              <a:rPr lang="en-US" sz="800" dirty="0" smtClean="0"/>
              <a:t> Literacy X 3,  </a:t>
            </a:r>
          </a:p>
          <a:p>
            <a:pPr>
              <a:buFont typeface="Arial" pitchFamily="34" charset="0"/>
              <a:buChar char="•"/>
            </a:pPr>
            <a:r>
              <a:rPr lang="en-US" sz="800" dirty="0" smtClean="0"/>
              <a:t> Numeracy X 3, </a:t>
            </a:r>
          </a:p>
          <a:p>
            <a:pPr>
              <a:buFont typeface="Arial" pitchFamily="34" charset="0"/>
              <a:buChar char="•"/>
            </a:pPr>
            <a:r>
              <a:rPr lang="en-US" sz="800" dirty="0" smtClean="0"/>
              <a:t> Learning about our world X 3, </a:t>
            </a:r>
          </a:p>
          <a:p>
            <a:pPr>
              <a:buFont typeface="Arial" pitchFamily="34" charset="0"/>
              <a:buChar char="•"/>
            </a:pPr>
            <a:r>
              <a:rPr lang="en-US" sz="800" dirty="0" smtClean="0"/>
              <a:t> Creative and critical thinking: An Early Start X2</a:t>
            </a:r>
          </a:p>
          <a:p>
            <a:pPr>
              <a:buFont typeface="Arial" pitchFamily="34" charset="0"/>
              <a:buChar char="•"/>
            </a:pPr>
            <a:r>
              <a:rPr lang="en-US" sz="800" dirty="0" smtClean="0"/>
              <a:t> Creative Arts: The Visual Arts</a:t>
            </a:r>
          </a:p>
          <a:p>
            <a:pPr>
              <a:buFont typeface="Arial" pitchFamily="34" charset="0"/>
              <a:buChar char="•"/>
            </a:pPr>
            <a:r>
              <a:rPr lang="en-US" sz="800" dirty="0" smtClean="0"/>
              <a:t> Creative Arts: The Performing Arts</a:t>
            </a:r>
          </a:p>
          <a:p>
            <a:pPr>
              <a:buFont typeface="Arial" pitchFamily="34" charset="0"/>
              <a:buChar char="•"/>
            </a:pPr>
            <a:r>
              <a:rPr lang="en-US" sz="800" dirty="0" smtClean="0"/>
              <a:t> Play in the Early Years, </a:t>
            </a:r>
          </a:p>
          <a:p>
            <a:pPr>
              <a:buFont typeface="Arial" pitchFamily="34" charset="0"/>
              <a:buChar char="•"/>
            </a:pPr>
            <a:r>
              <a:rPr lang="en-US" sz="800" dirty="0" smtClean="0"/>
              <a:t> ICT in Early years</a:t>
            </a:r>
          </a:p>
          <a:p>
            <a:pPr>
              <a:buFont typeface="Arial" pitchFamily="34" charset="0"/>
              <a:buChar char="•"/>
            </a:pPr>
            <a:r>
              <a:rPr lang="en-US" sz="800" dirty="0" smtClean="0"/>
              <a:t> Building Character</a:t>
            </a:r>
          </a:p>
          <a:p>
            <a:pPr>
              <a:buFont typeface="Arial" pitchFamily="34" charset="0"/>
              <a:buChar char="•"/>
            </a:pPr>
            <a:r>
              <a:rPr lang="en-US" sz="800" dirty="0" smtClean="0"/>
              <a:t> Respecting Diversity</a:t>
            </a:r>
          </a:p>
          <a:p>
            <a:pPr>
              <a:buFont typeface="Arial" pitchFamily="34" charset="0"/>
              <a:buChar char="•"/>
            </a:pPr>
            <a:r>
              <a:rPr lang="en-US" sz="800" dirty="0" smtClean="0"/>
              <a:t> Becoming Citizens</a:t>
            </a:r>
            <a:endParaRPr lang="en-US" sz="800" dirty="0"/>
          </a:p>
        </p:txBody>
      </p:sp>
      <p:sp>
        <p:nvSpPr>
          <p:cNvPr id="17" name="TextBox 16"/>
          <p:cNvSpPr txBox="1"/>
          <p:nvPr/>
        </p:nvSpPr>
        <p:spPr>
          <a:xfrm>
            <a:off x="0" y="4419600"/>
            <a:ext cx="9144000" cy="646331"/>
          </a:xfrm>
          <a:prstGeom prst="rect">
            <a:avLst/>
          </a:prstGeom>
          <a:noFill/>
        </p:spPr>
        <p:txBody>
          <a:bodyPr wrap="square" rtlCol="0">
            <a:spAutoFit/>
          </a:bodyPr>
          <a:lstStyle/>
          <a:p>
            <a:r>
              <a:rPr lang="en-US" b="1" dirty="0" smtClean="0"/>
              <a:t>7 TEACHING PRACTICUM:</a:t>
            </a:r>
            <a:r>
              <a:rPr lang="en-US" dirty="0" smtClean="0"/>
              <a:t> </a:t>
            </a:r>
          </a:p>
          <a:p>
            <a:pPr>
              <a:buFont typeface="Arial" pitchFamily="34" charset="0"/>
              <a:buChar char="•"/>
            </a:pPr>
            <a:r>
              <a:rPr lang="en-US" dirty="0" smtClean="0"/>
              <a:t> One day a week in an ECECD centre, two short and one long practicum</a:t>
            </a:r>
            <a:endParaRPr lang="en-US" dirty="0"/>
          </a:p>
        </p:txBody>
      </p:sp>
      <p:sp>
        <p:nvSpPr>
          <p:cNvPr id="18" name="Action Button: Return 17">
            <a:hlinkClick r:id="" action="ppaction://hlinkshowjump?jump=lastslideviewed" highlightClick="1"/>
          </p:cNvPr>
          <p:cNvSpPr/>
          <p:nvPr/>
        </p:nvSpPr>
        <p:spPr>
          <a:xfrm>
            <a:off x="8305800" y="6019800"/>
            <a:ext cx="533400" cy="457200"/>
          </a:xfrm>
          <a:prstGeom prst="actionButtonReturn">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0" y="5029200"/>
            <a:ext cx="9144000" cy="1200329"/>
          </a:xfrm>
          <a:prstGeom prst="rect">
            <a:avLst/>
          </a:prstGeom>
          <a:noFill/>
        </p:spPr>
        <p:txBody>
          <a:bodyPr wrap="square" rtlCol="0">
            <a:spAutoFit/>
          </a:bodyPr>
          <a:lstStyle/>
          <a:p>
            <a:r>
              <a:rPr lang="en-US" b="1" dirty="0" smtClean="0"/>
              <a:t>3 RESEARCH COURSES:</a:t>
            </a:r>
            <a:r>
              <a:rPr lang="en-US" dirty="0" smtClean="0"/>
              <a:t> </a:t>
            </a:r>
          </a:p>
          <a:p>
            <a:pPr>
              <a:buFont typeface="Arial" pitchFamily="34" charset="0"/>
              <a:buChar char="•"/>
            </a:pPr>
            <a:r>
              <a:rPr lang="en-US" dirty="0" smtClean="0"/>
              <a:t> An introduction to educational research</a:t>
            </a:r>
          </a:p>
          <a:p>
            <a:pPr>
              <a:buFont typeface="Arial" pitchFamily="34" charset="0"/>
              <a:buChar char="•"/>
            </a:pPr>
            <a:r>
              <a:rPr lang="en-US" dirty="0" smtClean="0"/>
              <a:t> Conducting research</a:t>
            </a:r>
          </a:p>
          <a:p>
            <a:pPr>
              <a:buFont typeface="Arial" pitchFamily="34" charset="0"/>
              <a:buChar char="•"/>
            </a:pPr>
            <a:r>
              <a:rPr lang="en-US" dirty="0" smtClean="0"/>
              <a:t> Writing up research project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1" nodeType="clickEffect">
                                  <p:stCondLst>
                                    <p:cond delay="0"/>
                                  </p:stCondLst>
                                  <p:childTnLst>
                                    <p:animEffect transition="out" filter="wipe(down)">
                                      <p:cBhvr>
                                        <p:cTn id="11" dur="500"/>
                                        <p:tgtEl>
                                          <p:spTgt spid="11"/>
                                        </p:tgtEl>
                                      </p:cBhvr>
                                    </p:animEffect>
                                    <p:set>
                                      <p:cBhvr>
                                        <p:cTn id="12" dur="1" fill="hold">
                                          <p:stCondLst>
                                            <p:cond delay="499"/>
                                          </p:stCondLst>
                                        </p:cTn>
                                        <p:tgtEl>
                                          <p:spTgt spid="11"/>
                                        </p:tgtEl>
                                        <p:attrNameLst>
                                          <p:attrName>style.visibility</p:attrName>
                                        </p:attrNameLst>
                                      </p:cBhvr>
                                      <p:to>
                                        <p:strVal val="hidden"/>
                                      </p:to>
                                    </p:set>
                                  </p:childTnLst>
                                </p:cTn>
                              </p:par>
                              <p:par>
                                <p:cTn id="13" presetID="3" presetClass="entr" presetSubtype="1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linds(horizontal)">
                                      <p:cBhvr>
                                        <p:cTn id="15" dur="500"/>
                                        <p:tgtEl>
                                          <p:spTgt spid="12"/>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blinds(horizontal)">
                                      <p:cBhvr>
                                        <p:cTn id="18" dur="500"/>
                                        <p:tgtEl>
                                          <p:spTgt spid="1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xit" presetSubtype="4" fill="hold" grpId="1" nodeType="clickEffect">
                                  <p:stCondLst>
                                    <p:cond delay="0"/>
                                  </p:stCondLst>
                                  <p:childTnLst>
                                    <p:animEffect transition="out" filter="wipe(down)">
                                      <p:cBhvr>
                                        <p:cTn id="22" dur="500"/>
                                        <p:tgtEl>
                                          <p:spTgt spid="13"/>
                                        </p:tgtEl>
                                      </p:cBhvr>
                                    </p:animEffect>
                                    <p:set>
                                      <p:cBhvr>
                                        <p:cTn id="23" dur="1" fill="hold">
                                          <p:stCondLst>
                                            <p:cond delay="499"/>
                                          </p:stCondLst>
                                        </p:cTn>
                                        <p:tgtEl>
                                          <p:spTgt spid="13"/>
                                        </p:tgtEl>
                                        <p:attrNameLst>
                                          <p:attrName>style.visibility</p:attrName>
                                        </p:attrNameLst>
                                      </p:cBhvr>
                                      <p:to>
                                        <p:strVal val="hidden"/>
                                      </p:to>
                                    </p:set>
                                  </p:childTnLst>
                                </p:cTn>
                              </p:par>
                              <p:par>
                                <p:cTn id="24" presetID="3" presetClass="entr" presetSubtype="10" fill="hold" grpId="0" nodeType="with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blinds(horizontal)">
                                      <p:cBhvr>
                                        <p:cTn id="26" dur="500"/>
                                        <p:tgtEl>
                                          <p:spTgt spid="14"/>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blinds(horizontal)">
                                      <p:cBhvr>
                                        <p:cTn id="29" dur="5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xit" presetSubtype="4" fill="hold" grpId="1" nodeType="clickEffect">
                                  <p:stCondLst>
                                    <p:cond delay="0"/>
                                  </p:stCondLst>
                                  <p:childTnLst>
                                    <p:animEffect transition="out" filter="wipe(down)">
                                      <p:cBhvr>
                                        <p:cTn id="33" dur="500"/>
                                        <p:tgtEl>
                                          <p:spTgt spid="15"/>
                                        </p:tgtEl>
                                      </p:cBhvr>
                                    </p:animEffect>
                                    <p:set>
                                      <p:cBhvr>
                                        <p:cTn id="34" dur="1" fill="hold">
                                          <p:stCondLst>
                                            <p:cond delay="499"/>
                                          </p:stCondLst>
                                        </p:cTn>
                                        <p:tgtEl>
                                          <p:spTgt spid="15"/>
                                        </p:tgtEl>
                                        <p:attrNameLst>
                                          <p:attrName>style.visibility</p:attrName>
                                        </p:attrNameLst>
                                      </p:cBhvr>
                                      <p:to>
                                        <p:strVal val="hidden"/>
                                      </p:to>
                                    </p:set>
                                  </p:childTnLst>
                                </p:cTn>
                              </p:par>
                              <p:par>
                                <p:cTn id="35" presetID="3" presetClass="entr" presetSubtype="1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blinds(horizontal)">
                                      <p:cBhvr>
                                        <p:cTn id="37" dur="500"/>
                                        <p:tgtEl>
                                          <p:spTgt spid="16"/>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blinds(horizontal)">
                                      <p:cBhvr>
                                        <p:cTn id="40" dur="500"/>
                                        <p:tgtEl>
                                          <p:spTgt spid="17"/>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xit" presetSubtype="4" fill="hold" grpId="1" nodeType="clickEffect">
                                  <p:stCondLst>
                                    <p:cond delay="0"/>
                                  </p:stCondLst>
                                  <p:childTnLst>
                                    <p:animEffect transition="out" filter="wipe(down)">
                                      <p:cBhvr>
                                        <p:cTn id="44" dur="500"/>
                                        <p:tgtEl>
                                          <p:spTgt spid="17"/>
                                        </p:tgtEl>
                                      </p:cBhvr>
                                    </p:animEffect>
                                    <p:set>
                                      <p:cBhvr>
                                        <p:cTn id="45" dur="1" fill="hold">
                                          <p:stCondLst>
                                            <p:cond delay="499"/>
                                          </p:stCondLst>
                                        </p:cTn>
                                        <p:tgtEl>
                                          <p:spTgt spid="17"/>
                                        </p:tgtEl>
                                        <p:attrNameLst>
                                          <p:attrName>style.visibility</p:attrName>
                                        </p:attrNameLst>
                                      </p:cBhvr>
                                      <p:to>
                                        <p:strVal val="hidden"/>
                                      </p:to>
                                    </p:set>
                                  </p:childTnLst>
                                </p:cTn>
                              </p:par>
                              <p:par>
                                <p:cTn id="46" presetID="3" presetClass="entr" presetSubtype="10" fill="hold" grpId="0" nodeType="withEffect">
                                  <p:stCondLst>
                                    <p:cond delay="0"/>
                                  </p:stCondLst>
                                  <p:childTnLst>
                                    <p:set>
                                      <p:cBhvr>
                                        <p:cTn id="47" dur="1" fill="hold">
                                          <p:stCondLst>
                                            <p:cond delay="0"/>
                                          </p:stCondLst>
                                        </p:cTn>
                                        <p:tgtEl>
                                          <p:spTgt spid="20"/>
                                        </p:tgtEl>
                                        <p:attrNameLst>
                                          <p:attrName>style.visibility</p:attrName>
                                        </p:attrNameLst>
                                      </p:cBhvr>
                                      <p:to>
                                        <p:strVal val="visible"/>
                                      </p:to>
                                    </p:set>
                                    <p:animEffect transition="in" filter="blinds(horizontal)">
                                      <p:cBhvr>
                                        <p:cTn id="48" dur="500"/>
                                        <p:tgtEl>
                                          <p:spTgt spid="20"/>
                                        </p:tgtEl>
                                      </p:cBhvr>
                                    </p:animEffect>
                                  </p:childTnLst>
                                </p:cTn>
                              </p:par>
                              <p:par>
                                <p:cTn id="49" presetID="3" presetClass="entr" presetSubtype="10" fill="hold" grpId="0" nodeType="with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blinds(horizontal)">
                                      <p:cBhvr>
                                        <p:cTn id="5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13" grpId="0"/>
      <p:bldP spid="13" grpId="1"/>
      <p:bldP spid="14" grpId="0"/>
      <p:bldP spid="11" grpId="0"/>
      <p:bldP spid="11" grpId="1"/>
      <p:bldP spid="12" grpId="0"/>
      <p:bldP spid="15" grpId="0"/>
      <p:bldP spid="15" grpId="1"/>
      <p:bldP spid="16" grpId="0"/>
      <p:bldP spid="17" grpId="0"/>
      <p:bldP spid="17" grpId="1"/>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533400"/>
            <a:ext cx="8229600" cy="11430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bg2"/>
                </a:solidFill>
                <a:effectLst/>
                <a:uLnTx/>
                <a:uFillTx/>
                <a:ea typeface="+mj-ea"/>
                <a:cs typeface="+mj-cs"/>
              </a:rPr>
              <a:t>Preparing early childhood educators: research, experience and context</a:t>
            </a:r>
            <a:endParaRPr kumimoji="0" lang="en-US" sz="4400" b="0" i="0" u="none" strike="noStrike" kern="1200" cap="none" spc="0" normalizeH="0" baseline="0" noProof="0" dirty="0">
              <a:ln>
                <a:noFill/>
              </a:ln>
              <a:solidFill>
                <a:schemeClr val="bg2"/>
              </a:solidFill>
              <a:effectLst/>
              <a:uLnTx/>
              <a:uFillTx/>
              <a:ea typeface="+mj-ea"/>
              <a:cs typeface="+mj-cs"/>
            </a:endParaRPr>
          </a:p>
        </p:txBody>
      </p:sp>
      <p:sp>
        <p:nvSpPr>
          <p:cNvPr id="5" name="Content Placeholder 2"/>
          <p:cNvSpPr txBox="1">
            <a:spLocks/>
          </p:cNvSpPr>
          <p:nvPr/>
        </p:nvSpPr>
        <p:spPr>
          <a:xfrm>
            <a:off x="381000" y="2438400"/>
            <a:ext cx="8229600" cy="4800600"/>
          </a:xfrm>
          <a:prstGeom prst="rect">
            <a:avLst/>
          </a:prstGeom>
        </p:spPr>
        <p:txBody>
          <a:bodyPr vert="horz" lIns="91440" tIns="45720" rIns="91440" bIns="45720" rtlCol="0">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Use the VMIE teacher education model that draws on research, our experiences and our context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Realize the professional standards for early childhood educators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err="1" smtClean="0">
                <a:ln>
                  <a:noFill/>
                </a:ln>
                <a:solidFill>
                  <a:schemeClr val="tx1"/>
                </a:solidFill>
                <a:effectLst/>
                <a:uLnTx/>
                <a:uFillTx/>
                <a:latin typeface="+mn-lt"/>
                <a:ea typeface="+mn-ea"/>
                <a:cs typeface="+mn-cs"/>
              </a:rPr>
              <a:t>Reconceptualize</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ECECD from birth to 10 years,</a:t>
            </a:r>
          </a:p>
          <a:p>
            <a:pPr marL="342900" indent="-342900">
              <a:spcBef>
                <a:spcPct val="20000"/>
              </a:spcBef>
              <a:buFont typeface="Arial" pitchFamily="34" charset="0"/>
              <a:buChar char="•"/>
            </a:pPr>
            <a:r>
              <a:rPr lang="en-US" sz="2000" dirty="0" smtClean="0"/>
              <a:t>Offer a world class quality teacher education program at home </a:t>
            </a:r>
          </a:p>
          <a:p>
            <a:pPr marL="342900" indent="-342900">
              <a:spcBef>
                <a:spcPct val="20000"/>
              </a:spcBef>
            </a:pPr>
            <a:endParaRPr lang="en-US" sz="2000" dirty="0" smtClean="0"/>
          </a:p>
          <a:p>
            <a:pPr marL="342900" indent="-342900">
              <a:spcBef>
                <a:spcPct val="20000"/>
              </a:spcBef>
              <a:buFont typeface="Arial" pitchFamily="34" charset="0"/>
              <a:buChar char="•"/>
            </a:pPr>
            <a:r>
              <a:rPr lang="en-US" sz="3200" dirty="0" smtClean="0"/>
              <a:t>Develop an education and career ladder to motivate ECE teachers to stay and grow within the sector </a:t>
            </a:r>
          </a:p>
          <a:p>
            <a:pPr marL="342900" indent="-342900">
              <a:spcBef>
                <a:spcPct val="20000"/>
              </a:spcBef>
            </a:pPr>
            <a:endParaRPr lang="en-US" sz="3200" dirty="0" smtClean="0"/>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animEffect transition="in" filter="blinds(horizontal)">
                                      <p:cBhvr>
                                        <p:cTn id="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p:cNvSpPr/>
          <p:nvPr/>
        </p:nvSpPr>
        <p:spPr>
          <a:xfrm>
            <a:off x="0" y="4800600"/>
            <a:ext cx="1828800" cy="2057400"/>
          </a:xfrm>
          <a:prstGeom prst="rect">
            <a:avLst/>
          </a:prstGeom>
          <a:solidFill>
            <a:schemeClr val="bg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Diploma </a:t>
            </a:r>
          </a:p>
          <a:p>
            <a:pPr algn="ctr"/>
            <a:r>
              <a:rPr lang="en-US" sz="2400" dirty="0" smtClean="0">
                <a:solidFill>
                  <a:schemeClr val="tx1"/>
                </a:solidFill>
                <a:latin typeface="Times New Roman" pitchFamily="18" charset="0"/>
                <a:cs typeface="Times New Roman" pitchFamily="18" charset="0"/>
              </a:rPr>
              <a:t>(01 Year)</a:t>
            </a:r>
          </a:p>
        </p:txBody>
      </p:sp>
      <p:sp>
        <p:nvSpPr>
          <p:cNvPr id="26" name="Rectangle 25"/>
          <p:cNvSpPr/>
          <p:nvPr/>
        </p:nvSpPr>
        <p:spPr>
          <a:xfrm>
            <a:off x="1828800" y="3886200"/>
            <a:ext cx="1828800" cy="29718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ADE </a:t>
            </a:r>
          </a:p>
          <a:p>
            <a:pPr algn="ctr"/>
            <a:r>
              <a:rPr lang="en-US" sz="2400" dirty="0" smtClean="0">
                <a:solidFill>
                  <a:schemeClr val="tx1"/>
                </a:solidFill>
                <a:latin typeface="Times New Roman" pitchFamily="18" charset="0"/>
                <a:cs typeface="Times New Roman" pitchFamily="18" charset="0"/>
              </a:rPr>
              <a:t>(02 Years)</a:t>
            </a:r>
          </a:p>
        </p:txBody>
      </p:sp>
      <p:sp>
        <p:nvSpPr>
          <p:cNvPr id="27" name="Rectangle 26"/>
          <p:cNvSpPr/>
          <p:nvPr/>
        </p:nvSpPr>
        <p:spPr>
          <a:xfrm>
            <a:off x="3657600" y="2895600"/>
            <a:ext cx="1828800" cy="3962400"/>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B. Ed</a:t>
            </a:r>
          </a:p>
          <a:p>
            <a:pPr algn="ctr"/>
            <a:r>
              <a:rPr lang="en-US" sz="2400" dirty="0" smtClean="0">
                <a:solidFill>
                  <a:schemeClr val="tx1"/>
                </a:solidFill>
                <a:latin typeface="Times New Roman" pitchFamily="18" charset="0"/>
                <a:cs typeface="Times New Roman" pitchFamily="18" charset="0"/>
              </a:rPr>
              <a:t>(04 Years)</a:t>
            </a:r>
          </a:p>
        </p:txBody>
      </p:sp>
      <p:sp>
        <p:nvSpPr>
          <p:cNvPr id="28" name="Rectangle 27"/>
          <p:cNvSpPr/>
          <p:nvPr/>
        </p:nvSpPr>
        <p:spPr>
          <a:xfrm>
            <a:off x="5486400" y="1905000"/>
            <a:ext cx="1828800" cy="4953000"/>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Ongoing development through CPD</a:t>
            </a:r>
          </a:p>
        </p:txBody>
      </p:sp>
      <p:sp>
        <p:nvSpPr>
          <p:cNvPr id="29" name="Rectangle 28"/>
          <p:cNvSpPr/>
          <p:nvPr/>
        </p:nvSpPr>
        <p:spPr>
          <a:xfrm>
            <a:off x="7315200" y="1143000"/>
            <a:ext cx="1828800" cy="57150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Masters in ECE</a:t>
            </a:r>
          </a:p>
        </p:txBody>
      </p:sp>
      <p:sp>
        <p:nvSpPr>
          <p:cNvPr id="32" name="TextBox 31"/>
          <p:cNvSpPr txBox="1"/>
          <p:nvPr/>
        </p:nvSpPr>
        <p:spPr>
          <a:xfrm>
            <a:off x="0" y="3657600"/>
            <a:ext cx="1828800" cy="1138773"/>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Assistant to Teacher</a:t>
            </a:r>
          </a:p>
          <a:p>
            <a:pPr algn="ct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33" name="TextBox 32"/>
          <p:cNvSpPr txBox="1"/>
          <p:nvPr/>
        </p:nvSpPr>
        <p:spPr>
          <a:xfrm>
            <a:off x="1828800" y="3276600"/>
            <a:ext cx="1828800" cy="461665"/>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Teacher</a:t>
            </a:r>
            <a:endParaRPr lang="en-US" sz="2000" dirty="0">
              <a:latin typeface="Times New Roman" pitchFamily="18" charset="0"/>
              <a:cs typeface="Times New Roman" pitchFamily="18" charset="0"/>
            </a:endParaRPr>
          </a:p>
        </p:txBody>
      </p:sp>
      <p:sp>
        <p:nvSpPr>
          <p:cNvPr id="34" name="TextBox 33"/>
          <p:cNvSpPr txBox="1"/>
          <p:nvPr/>
        </p:nvSpPr>
        <p:spPr>
          <a:xfrm>
            <a:off x="3657600" y="2209800"/>
            <a:ext cx="1828800" cy="461665"/>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Lead Teacher</a:t>
            </a:r>
            <a:endParaRPr lang="en-US" sz="2000" dirty="0">
              <a:latin typeface="Times New Roman" pitchFamily="18" charset="0"/>
              <a:cs typeface="Times New Roman" pitchFamily="18" charset="0"/>
            </a:endParaRPr>
          </a:p>
        </p:txBody>
      </p:sp>
      <p:sp>
        <p:nvSpPr>
          <p:cNvPr id="35" name="TextBox 34"/>
          <p:cNvSpPr txBox="1"/>
          <p:nvPr/>
        </p:nvSpPr>
        <p:spPr>
          <a:xfrm>
            <a:off x="5410200" y="685800"/>
            <a:ext cx="1905000" cy="1200329"/>
          </a:xfrm>
          <a:prstGeom prst="rect">
            <a:avLst/>
          </a:prstGeom>
          <a:noFill/>
        </p:spPr>
        <p:txBody>
          <a:bodyPr wrap="square" rtlCol="0">
            <a:spAutoFit/>
          </a:bodyPr>
          <a:lstStyle/>
          <a:p>
            <a:pPr algn="ctr"/>
            <a:r>
              <a:rPr lang="en-US" sz="2400" dirty="0" err="1" smtClean="0">
                <a:latin typeface="Times New Roman" pitchFamily="18" charset="0"/>
                <a:cs typeface="Times New Roman" pitchFamily="18" charset="0"/>
              </a:rPr>
              <a:t>Coordinators:subject</a:t>
            </a:r>
            <a:r>
              <a:rPr lang="en-US" sz="2400" dirty="0" smtClean="0">
                <a:latin typeface="Times New Roman" pitchFamily="18" charset="0"/>
                <a:cs typeface="Times New Roman" pitchFamily="18" charset="0"/>
              </a:rPr>
              <a:t>/ class level</a:t>
            </a:r>
            <a:endParaRPr lang="en-US" sz="2000" dirty="0">
              <a:latin typeface="Times New Roman" pitchFamily="18" charset="0"/>
              <a:cs typeface="Times New Roman" pitchFamily="18" charset="0"/>
            </a:endParaRPr>
          </a:p>
        </p:txBody>
      </p:sp>
      <p:sp>
        <p:nvSpPr>
          <p:cNvPr id="36" name="TextBox 35"/>
          <p:cNvSpPr txBox="1"/>
          <p:nvPr/>
        </p:nvSpPr>
        <p:spPr>
          <a:xfrm>
            <a:off x="7620000" y="152400"/>
            <a:ext cx="1524000" cy="461665"/>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14" name="TextBox 13"/>
          <p:cNvSpPr txBox="1"/>
          <p:nvPr/>
        </p:nvSpPr>
        <p:spPr>
          <a:xfrm>
            <a:off x="7315200" y="228600"/>
            <a:ext cx="1828800" cy="954107"/>
          </a:xfrm>
          <a:prstGeom prst="rect">
            <a:avLst/>
          </a:prstGeom>
          <a:noFill/>
        </p:spPr>
        <p:txBody>
          <a:bodyPr wrap="square" rtlCol="0">
            <a:spAutoFit/>
          </a:bodyPr>
          <a:lstStyle/>
          <a:p>
            <a:pPr algn="ctr"/>
            <a:r>
              <a:rPr lang="en-US" sz="1400" dirty="0" smtClean="0">
                <a:latin typeface="Times New Roman" pitchFamily="18" charset="0"/>
                <a:cs typeface="Times New Roman" pitchFamily="18" charset="0"/>
              </a:rPr>
              <a:t>Subject Specialists/Curriculum Developers/Teacher Education</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down)">
                                      <p:cBhvr>
                                        <p:cTn id="7" dur="580">
                                          <p:stCondLst>
                                            <p:cond delay="0"/>
                                          </p:stCondLst>
                                        </p:cTn>
                                        <p:tgtEl>
                                          <p:spTgt spid="25"/>
                                        </p:tgtEl>
                                      </p:cBhvr>
                                    </p:animEffect>
                                    <p:anim calcmode="lin" valueType="num">
                                      <p:cBhvr>
                                        <p:cTn id="8"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13" dur="26">
                                          <p:stCondLst>
                                            <p:cond delay="650"/>
                                          </p:stCondLst>
                                        </p:cTn>
                                        <p:tgtEl>
                                          <p:spTgt spid="25"/>
                                        </p:tgtEl>
                                      </p:cBhvr>
                                      <p:to x="100000" y="60000"/>
                                    </p:animScale>
                                    <p:animScale>
                                      <p:cBhvr>
                                        <p:cTn id="14" dur="166" decel="50000">
                                          <p:stCondLst>
                                            <p:cond delay="676"/>
                                          </p:stCondLst>
                                        </p:cTn>
                                        <p:tgtEl>
                                          <p:spTgt spid="25"/>
                                        </p:tgtEl>
                                      </p:cBhvr>
                                      <p:to x="100000" y="100000"/>
                                    </p:animScale>
                                    <p:animScale>
                                      <p:cBhvr>
                                        <p:cTn id="15" dur="26">
                                          <p:stCondLst>
                                            <p:cond delay="1312"/>
                                          </p:stCondLst>
                                        </p:cTn>
                                        <p:tgtEl>
                                          <p:spTgt spid="25"/>
                                        </p:tgtEl>
                                      </p:cBhvr>
                                      <p:to x="100000" y="80000"/>
                                    </p:animScale>
                                    <p:animScale>
                                      <p:cBhvr>
                                        <p:cTn id="16" dur="166" decel="50000">
                                          <p:stCondLst>
                                            <p:cond delay="1338"/>
                                          </p:stCondLst>
                                        </p:cTn>
                                        <p:tgtEl>
                                          <p:spTgt spid="25"/>
                                        </p:tgtEl>
                                      </p:cBhvr>
                                      <p:to x="100000" y="100000"/>
                                    </p:animScale>
                                    <p:animScale>
                                      <p:cBhvr>
                                        <p:cTn id="17" dur="26">
                                          <p:stCondLst>
                                            <p:cond delay="1642"/>
                                          </p:stCondLst>
                                        </p:cTn>
                                        <p:tgtEl>
                                          <p:spTgt spid="25"/>
                                        </p:tgtEl>
                                      </p:cBhvr>
                                      <p:to x="100000" y="90000"/>
                                    </p:animScale>
                                    <p:animScale>
                                      <p:cBhvr>
                                        <p:cTn id="18" dur="166" decel="50000">
                                          <p:stCondLst>
                                            <p:cond delay="1668"/>
                                          </p:stCondLst>
                                        </p:cTn>
                                        <p:tgtEl>
                                          <p:spTgt spid="25"/>
                                        </p:tgtEl>
                                      </p:cBhvr>
                                      <p:to x="100000" y="100000"/>
                                    </p:animScale>
                                    <p:animScale>
                                      <p:cBhvr>
                                        <p:cTn id="19" dur="26">
                                          <p:stCondLst>
                                            <p:cond delay="1808"/>
                                          </p:stCondLst>
                                        </p:cTn>
                                        <p:tgtEl>
                                          <p:spTgt spid="25"/>
                                        </p:tgtEl>
                                      </p:cBhvr>
                                      <p:to x="100000" y="95000"/>
                                    </p:animScale>
                                    <p:animScale>
                                      <p:cBhvr>
                                        <p:cTn id="20" dur="166" decel="50000">
                                          <p:stCondLst>
                                            <p:cond delay="1834"/>
                                          </p:stCondLst>
                                        </p:cTn>
                                        <p:tgtEl>
                                          <p:spTgt spid="25"/>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2"/>
                                        </p:tgtEl>
                                        <p:attrNameLst>
                                          <p:attrName>style.visibility</p:attrName>
                                        </p:attrNameLst>
                                      </p:cBhvr>
                                      <p:to>
                                        <p:strVal val="visible"/>
                                      </p:to>
                                    </p:set>
                                    <p:animEffect transition="in" filter="wipe(down)">
                                      <p:cBhvr>
                                        <p:cTn id="23" dur="580">
                                          <p:stCondLst>
                                            <p:cond delay="0"/>
                                          </p:stCondLst>
                                        </p:cTn>
                                        <p:tgtEl>
                                          <p:spTgt spid="32"/>
                                        </p:tgtEl>
                                      </p:cBhvr>
                                    </p:animEffect>
                                    <p:anim calcmode="lin" valueType="num">
                                      <p:cBhvr>
                                        <p:cTn id="24" dur="1822" tmFilter="0,0; 0.14,0.36; 0.43,0.73; 0.71,0.91; 1.0,1.0">
                                          <p:stCondLst>
                                            <p:cond delay="0"/>
                                          </p:stCondLst>
                                        </p:cTn>
                                        <p:tgtEl>
                                          <p:spTgt spid="32"/>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2"/>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2"/>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2"/>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2"/>
                                        </p:tgtEl>
                                        <p:attrNameLst>
                                          <p:attrName>ppt_y</p:attrName>
                                        </p:attrNameLst>
                                      </p:cBhvr>
                                      <p:tavLst>
                                        <p:tav tm="0" fmla="#ppt_y-sin(pi*$)/81">
                                          <p:val>
                                            <p:fltVal val="0"/>
                                          </p:val>
                                        </p:tav>
                                        <p:tav tm="100000">
                                          <p:val>
                                            <p:fltVal val="1"/>
                                          </p:val>
                                        </p:tav>
                                      </p:tavLst>
                                    </p:anim>
                                    <p:animScale>
                                      <p:cBhvr>
                                        <p:cTn id="29" dur="26">
                                          <p:stCondLst>
                                            <p:cond delay="650"/>
                                          </p:stCondLst>
                                        </p:cTn>
                                        <p:tgtEl>
                                          <p:spTgt spid="32"/>
                                        </p:tgtEl>
                                      </p:cBhvr>
                                      <p:to x="100000" y="60000"/>
                                    </p:animScale>
                                    <p:animScale>
                                      <p:cBhvr>
                                        <p:cTn id="30" dur="166" decel="50000">
                                          <p:stCondLst>
                                            <p:cond delay="676"/>
                                          </p:stCondLst>
                                        </p:cTn>
                                        <p:tgtEl>
                                          <p:spTgt spid="32"/>
                                        </p:tgtEl>
                                      </p:cBhvr>
                                      <p:to x="100000" y="100000"/>
                                    </p:animScale>
                                    <p:animScale>
                                      <p:cBhvr>
                                        <p:cTn id="31" dur="26">
                                          <p:stCondLst>
                                            <p:cond delay="1312"/>
                                          </p:stCondLst>
                                        </p:cTn>
                                        <p:tgtEl>
                                          <p:spTgt spid="32"/>
                                        </p:tgtEl>
                                      </p:cBhvr>
                                      <p:to x="100000" y="80000"/>
                                    </p:animScale>
                                    <p:animScale>
                                      <p:cBhvr>
                                        <p:cTn id="32" dur="166" decel="50000">
                                          <p:stCondLst>
                                            <p:cond delay="1338"/>
                                          </p:stCondLst>
                                        </p:cTn>
                                        <p:tgtEl>
                                          <p:spTgt spid="32"/>
                                        </p:tgtEl>
                                      </p:cBhvr>
                                      <p:to x="100000" y="100000"/>
                                    </p:animScale>
                                    <p:animScale>
                                      <p:cBhvr>
                                        <p:cTn id="33" dur="26">
                                          <p:stCondLst>
                                            <p:cond delay="1642"/>
                                          </p:stCondLst>
                                        </p:cTn>
                                        <p:tgtEl>
                                          <p:spTgt spid="32"/>
                                        </p:tgtEl>
                                      </p:cBhvr>
                                      <p:to x="100000" y="90000"/>
                                    </p:animScale>
                                    <p:animScale>
                                      <p:cBhvr>
                                        <p:cTn id="34" dur="166" decel="50000">
                                          <p:stCondLst>
                                            <p:cond delay="1668"/>
                                          </p:stCondLst>
                                        </p:cTn>
                                        <p:tgtEl>
                                          <p:spTgt spid="32"/>
                                        </p:tgtEl>
                                      </p:cBhvr>
                                      <p:to x="100000" y="100000"/>
                                    </p:animScale>
                                    <p:animScale>
                                      <p:cBhvr>
                                        <p:cTn id="35" dur="26">
                                          <p:stCondLst>
                                            <p:cond delay="1808"/>
                                          </p:stCondLst>
                                        </p:cTn>
                                        <p:tgtEl>
                                          <p:spTgt spid="32"/>
                                        </p:tgtEl>
                                      </p:cBhvr>
                                      <p:to x="100000" y="95000"/>
                                    </p:animScale>
                                    <p:animScale>
                                      <p:cBhvr>
                                        <p:cTn id="36" dur="166" decel="50000">
                                          <p:stCondLst>
                                            <p:cond delay="1834"/>
                                          </p:stCondLst>
                                        </p:cTn>
                                        <p:tgtEl>
                                          <p:spTgt spid="32"/>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box(in)">
                                      <p:cBhvr>
                                        <p:cTn id="41" dur="500"/>
                                        <p:tgtEl>
                                          <p:spTgt spid="26"/>
                                        </p:tgtEl>
                                      </p:cBhvr>
                                    </p:animEffect>
                                  </p:childTnLst>
                                </p:cTn>
                              </p:par>
                              <p:par>
                                <p:cTn id="42" presetID="4" presetClass="entr" presetSubtype="16" fill="hold" grpId="0" nodeType="withEffect">
                                  <p:stCondLst>
                                    <p:cond delay="0"/>
                                  </p:stCondLst>
                                  <p:childTnLst>
                                    <p:set>
                                      <p:cBhvr>
                                        <p:cTn id="43" dur="1" fill="hold">
                                          <p:stCondLst>
                                            <p:cond delay="0"/>
                                          </p:stCondLst>
                                        </p:cTn>
                                        <p:tgtEl>
                                          <p:spTgt spid="33"/>
                                        </p:tgtEl>
                                        <p:attrNameLst>
                                          <p:attrName>style.visibility</p:attrName>
                                        </p:attrNameLst>
                                      </p:cBhvr>
                                      <p:to>
                                        <p:strVal val="visible"/>
                                      </p:to>
                                    </p:set>
                                    <p:animEffect transition="in" filter="box(in)">
                                      <p:cBhvr>
                                        <p:cTn id="44" dur="500"/>
                                        <p:tgtEl>
                                          <p:spTgt spid="33"/>
                                        </p:tgtEl>
                                      </p:cBhvr>
                                    </p:animEffect>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27"/>
                                        </p:tgtEl>
                                        <p:attrNameLst>
                                          <p:attrName>style.visibility</p:attrName>
                                        </p:attrNameLst>
                                      </p:cBhvr>
                                      <p:to>
                                        <p:strVal val="visible"/>
                                      </p:to>
                                    </p:set>
                                    <p:animEffect transition="in" filter="fade">
                                      <p:cBhvr>
                                        <p:cTn id="49" dur="1000"/>
                                        <p:tgtEl>
                                          <p:spTgt spid="27"/>
                                        </p:tgtEl>
                                      </p:cBhvr>
                                    </p:animEffect>
                                    <p:anim calcmode="lin" valueType="num">
                                      <p:cBhvr>
                                        <p:cTn id="50" dur="1000" fill="hold"/>
                                        <p:tgtEl>
                                          <p:spTgt spid="27"/>
                                        </p:tgtEl>
                                        <p:attrNameLst>
                                          <p:attrName>ppt_x</p:attrName>
                                        </p:attrNameLst>
                                      </p:cBhvr>
                                      <p:tavLst>
                                        <p:tav tm="0">
                                          <p:val>
                                            <p:strVal val="#ppt_x"/>
                                          </p:val>
                                        </p:tav>
                                        <p:tav tm="100000">
                                          <p:val>
                                            <p:strVal val="#ppt_x"/>
                                          </p:val>
                                        </p:tav>
                                      </p:tavLst>
                                    </p:anim>
                                    <p:anim calcmode="lin" valueType="num">
                                      <p:cBhvr>
                                        <p:cTn id="51" dur="1000" fill="hold"/>
                                        <p:tgtEl>
                                          <p:spTgt spid="27"/>
                                        </p:tgtEl>
                                        <p:attrNameLst>
                                          <p:attrName>ppt_y</p:attrName>
                                        </p:attrNameLst>
                                      </p:cBhvr>
                                      <p:tavLst>
                                        <p:tav tm="0">
                                          <p:val>
                                            <p:strVal val="#ppt_y-.1"/>
                                          </p:val>
                                        </p:tav>
                                        <p:tav tm="100000">
                                          <p:val>
                                            <p:strVal val="#ppt_y"/>
                                          </p:val>
                                        </p:tav>
                                      </p:tavLst>
                                    </p:anim>
                                  </p:childTnLst>
                                </p:cTn>
                              </p:par>
                              <p:par>
                                <p:cTn id="52" presetID="47" presetClass="entr" presetSubtype="0" fill="hold" grpId="0" nodeType="withEffect">
                                  <p:stCondLst>
                                    <p:cond delay="0"/>
                                  </p:stCondLst>
                                  <p:childTnLst>
                                    <p:set>
                                      <p:cBhvr>
                                        <p:cTn id="53" dur="1" fill="hold">
                                          <p:stCondLst>
                                            <p:cond delay="0"/>
                                          </p:stCondLst>
                                        </p:cTn>
                                        <p:tgtEl>
                                          <p:spTgt spid="34"/>
                                        </p:tgtEl>
                                        <p:attrNameLst>
                                          <p:attrName>style.visibility</p:attrName>
                                        </p:attrNameLst>
                                      </p:cBhvr>
                                      <p:to>
                                        <p:strVal val="visible"/>
                                      </p:to>
                                    </p:set>
                                    <p:animEffect transition="in" filter="fade">
                                      <p:cBhvr>
                                        <p:cTn id="54" dur="1000"/>
                                        <p:tgtEl>
                                          <p:spTgt spid="34"/>
                                        </p:tgtEl>
                                      </p:cBhvr>
                                    </p:animEffect>
                                    <p:anim calcmode="lin" valueType="num">
                                      <p:cBhvr>
                                        <p:cTn id="55" dur="1000" fill="hold"/>
                                        <p:tgtEl>
                                          <p:spTgt spid="34"/>
                                        </p:tgtEl>
                                        <p:attrNameLst>
                                          <p:attrName>ppt_x</p:attrName>
                                        </p:attrNameLst>
                                      </p:cBhvr>
                                      <p:tavLst>
                                        <p:tav tm="0">
                                          <p:val>
                                            <p:strVal val="#ppt_x"/>
                                          </p:val>
                                        </p:tav>
                                        <p:tav tm="100000">
                                          <p:val>
                                            <p:strVal val="#ppt_x"/>
                                          </p:val>
                                        </p:tav>
                                      </p:tavLst>
                                    </p:anim>
                                    <p:anim calcmode="lin" valueType="num">
                                      <p:cBhvr>
                                        <p:cTn id="56"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8" presetClass="entr" presetSubtype="16" fill="hold" grpId="0" nodeType="clickEffect">
                                  <p:stCondLst>
                                    <p:cond delay="0"/>
                                  </p:stCondLst>
                                  <p:childTnLst>
                                    <p:set>
                                      <p:cBhvr>
                                        <p:cTn id="60" dur="1" fill="hold">
                                          <p:stCondLst>
                                            <p:cond delay="0"/>
                                          </p:stCondLst>
                                        </p:cTn>
                                        <p:tgtEl>
                                          <p:spTgt spid="28"/>
                                        </p:tgtEl>
                                        <p:attrNameLst>
                                          <p:attrName>style.visibility</p:attrName>
                                        </p:attrNameLst>
                                      </p:cBhvr>
                                      <p:to>
                                        <p:strVal val="visible"/>
                                      </p:to>
                                    </p:set>
                                    <p:animEffect transition="in" filter="diamond(in)">
                                      <p:cBhvr>
                                        <p:cTn id="61" dur="2000"/>
                                        <p:tgtEl>
                                          <p:spTgt spid="28"/>
                                        </p:tgtEl>
                                      </p:cBhvr>
                                    </p:animEffect>
                                  </p:childTnLst>
                                </p:cTn>
                              </p:par>
                              <p:par>
                                <p:cTn id="62" presetID="8" presetClass="entr" presetSubtype="16" fill="hold" grpId="0" nodeType="withEffect">
                                  <p:stCondLst>
                                    <p:cond delay="0"/>
                                  </p:stCondLst>
                                  <p:childTnLst>
                                    <p:set>
                                      <p:cBhvr>
                                        <p:cTn id="63" dur="1" fill="hold">
                                          <p:stCondLst>
                                            <p:cond delay="0"/>
                                          </p:stCondLst>
                                        </p:cTn>
                                        <p:tgtEl>
                                          <p:spTgt spid="35"/>
                                        </p:tgtEl>
                                        <p:attrNameLst>
                                          <p:attrName>style.visibility</p:attrName>
                                        </p:attrNameLst>
                                      </p:cBhvr>
                                      <p:to>
                                        <p:strVal val="visible"/>
                                      </p:to>
                                    </p:set>
                                    <p:animEffect transition="in" filter="diamond(in)">
                                      <p:cBhvr>
                                        <p:cTn id="64" dur="2000"/>
                                        <p:tgtEl>
                                          <p:spTgt spid="35"/>
                                        </p:tgtEl>
                                      </p:cBhvr>
                                    </p:animEffect>
                                  </p:childTnLst>
                                </p:cTn>
                              </p:par>
                            </p:childTnLst>
                          </p:cTn>
                        </p:par>
                      </p:childTnLst>
                    </p:cTn>
                  </p:par>
                  <p:par>
                    <p:cTn id="65" fill="hold">
                      <p:stCondLst>
                        <p:cond delay="indefinite"/>
                      </p:stCondLst>
                      <p:childTnLst>
                        <p:par>
                          <p:cTn id="66" fill="hold">
                            <p:stCondLst>
                              <p:cond delay="0"/>
                            </p:stCondLst>
                            <p:childTnLst>
                              <p:par>
                                <p:cTn id="67" presetID="55" presetClass="entr" presetSubtype="0" fill="hold" grpId="0" nodeType="clickEffect">
                                  <p:stCondLst>
                                    <p:cond delay="0"/>
                                  </p:stCondLst>
                                  <p:childTnLst>
                                    <p:set>
                                      <p:cBhvr>
                                        <p:cTn id="68" dur="1" fill="hold">
                                          <p:stCondLst>
                                            <p:cond delay="0"/>
                                          </p:stCondLst>
                                        </p:cTn>
                                        <p:tgtEl>
                                          <p:spTgt spid="29"/>
                                        </p:tgtEl>
                                        <p:attrNameLst>
                                          <p:attrName>style.visibility</p:attrName>
                                        </p:attrNameLst>
                                      </p:cBhvr>
                                      <p:to>
                                        <p:strVal val="visible"/>
                                      </p:to>
                                    </p:set>
                                    <p:anim calcmode="lin" valueType="num">
                                      <p:cBhvr>
                                        <p:cTn id="69" dur="1000" fill="hold"/>
                                        <p:tgtEl>
                                          <p:spTgt spid="29"/>
                                        </p:tgtEl>
                                        <p:attrNameLst>
                                          <p:attrName>ppt_w</p:attrName>
                                        </p:attrNameLst>
                                      </p:cBhvr>
                                      <p:tavLst>
                                        <p:tav tm="0">
                                          <p:val>
                                            <p:strVal val="#ppt_w*0.70"/>
                                          </p:val>
                                        </p:tav>
                                        <p:tav tm="100000">
                                          <p:val>
                                            <p:strVal val="#ppt_w"/>
                                          </p:val>
                                        </p:tav>
                                      </p:tavLst>
                                    </p:anim>
                                    <p:anim calcmode="lin" valueType="num">
                                      <p:cBhvr>
                                        <p:cTn id="70" dur="1000" fill="hold"/>
                                        <p:tgtEl>
                                          <p:spTgt spid="29"/>
                                        </p:tgtEl>
                                        <p:attrNameLst>
                                          <p:attrName>ppt_h</p:attrName>
                                        </p:attrNameLst>
                                      </p:cBhvr>
                                      <p:tavLst>
                                        <p:tav tm="0">
                                          <p:val>
                                            <p:strVal val="#ppt_h"/>
                                          </p:val>
                                        </p:tav>
                                        <p:tav tm="100000">
                                          <p:val>
                                            <p:strVal val="#ppt_h"/>
                                          </p:val>
                                        </p:tav>
                                      </p:tavLst>
                                    </p:anim>
                                    <p:animEffect transition="in" filter="fade">
                                      <p:cBhvr>
                                        <p:cTn id="71" dur="1000"/>
                                        <p:tgtEl>
                                          <p:spTgt spid="29"/>
                                        </p:tgtEl>
                                      </p:cBhvr>
                                    </p:animEffect>
                                  </p:childTnLst>
                                </p:cTn>
                              </p:par>
                              <p:par>
                                <p:cTn id="72" presetID="55" presetClass="entr" presetSubtype="0" fill="hold" grpId="0" nodeType="withEffect">
                                  <p:stCondLst>
                                    <p:cond delay="0"/>
                                  </p:stCondLst>
                                  <p:childTnLst>
                                    <p:set>
                                      <p:cBhvr>
                                        <p:cTn id="73" dur="1" fill="hold">
                                          <p:stCondLst>
                                            <p:cond delay="0"/>
                                          </p:stCondLst>
                                        </p:cTn>
                                        <p:tgtEl>
                                          <p:spTgt spid="36"/>
                                        </p:tgtEl>
                                        <p:attrNameLst>
                                          <p:attrName>style.visibility</p:attrName>
                                        </p:attrNameLst>
                                      </p:cBhvr>
                                      <p:to>
                                        <p:strVal val="visible"/>
                                      </p:to>
                                    </p:set>
                                    <p:anim calcmode="lin" valueType="num">
                                      <p:cBhvr>
                                        <p:cTn id="74" dur="1000" fill="hold"/>
                                        <p:tgtEl>
                                          <p:spTgt spid="36"/>
                                        </p:tgtEl>
                                        <p:attrNameLst>
                                          <p:attrName>ppt_w</p:attrName>
                                        </p:attrNameLst>
                                      </p:cBhvr>
                                      <p:tavLst>
                                        <p:tav tm="0">
                                          <p:val>
                                            <p:strVal val="#ppt_w*0.70"/>
                                          </p:val>
                                        </p:tav>
                                        <p:tav tm="100000">
                                          <p:val>
                                            <p:strVal val="#ppt_w"/>
                                          </p:val>
                                        </p:tav>
                                      </p:tavLst>
                                    </p:anim>
                                    <p:anim calcmode="lin" valueType="num">
                                      <p:cBhvr>
                                        <p:cTn id="75" dur="1000" fill="hold"/>
                                        <p:tgtEl>
                                          <p:spTgt spid="36"/>
                                        </p:tgtEl>
                                        <p:attrNameLst>
                                          <p:attrName>ppt_h</p:attrName>
                                        </p:attrNameLst>
                                      </p:cBhvr>
                                      <p:tavLst>
                                        <p:tav tm="0">
                                          <p:val>
                                            <p:strVal val="#ppt_h"/>
                                          </p:val>
                                        </p:tav>
                                        <p:tav tm="100000">
                                          <p:val>
                                            <p:strVal val="#ppt_h"/>
                                          </p:val>
                                        </p:tav>
                                      </p:tavLst>
                                    </p:anim>
                                    <p:animEffect transition="in" filter="fade">
                                      <p:cBhvr>
                                        <p:cTn id="76" dur="1000"/>
                                        <p:tgtEl>
                                          <p:spTgt spid="36"/>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14"/>
                                        </p:tgtEl>
                                        <p:attrNameLst>
                                          <p:attrName>style.visibility</p:attrName>
                                        </p:attrNameLst>
                                      </p:cBhvr>
                                      <p:to>
                                        <p:strVal val="visible"/>
                                      </p:to>
                                    </p:set>
                                    <p:animEffect transition="in" filter="blinds(horizontal)">
                                      <p:cBhvr>
                                        <p:cTn id="7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animBg="1"/>
      <p:bldP spid="27" grpId="0" animBg="1"/>
      <p:bldP spid="28" grpId="0" animBg="1"/>
      <p:bldP spid="29" grpId="0" animBg="1"/>
      <p:bldP spid="32" grpId="0"/>
      <p:bldP spid="33" grpId="0"/>
      <p:bldP spid="34" grpId="0"/>
      <p:bldP spid="35" grpId="0"/>
      <p:bldP spid="36" grpId="0"/>
      <p:bldP spid="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p:cNvSpPr/>
          <p:nvPr/>
        </p:nvSpPr>
        <p:spPr>
          <a:xfrm>
            <a:off x="0" y="5715000"/>
            <a:ext cx="3048000" cy="1143001"/>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Master in Leadership &amp; Management in the Early Years</a:t>
            </a:r>
          </a:p>
        </p:txBody>
      </p:sp>
      <p:sp>
        <p:nvSpPr>
          <p:cNvPr id="26" name="Rectangle 25"/>
          <p:cNvSpPr/>
          <p:nvPr/>
        </p:nvSpPr>
        <p:spPr>
          <a:xfrm>
            <a:off x="3048000" y="3886200"/>
            <a:ext cx="3048000" cy="29718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3-5 years post masters experience and evidence of development from  CPD </a:t>
            </a:r>
          </a:p>
        </p:txBody>
      </p:sp>
      <p:sp>
        <p:nvSpPr>
          <p:cNvPr id="28" name="Rectangle 27"/>
          <p:cNvSpPr/>
          <p:nvPr/>
        </p:nvSpPr>
        <p:spPr>
          <a:xfrm>
            <a:off x="6096000" y="1905000"/>
            <a:ext cx="3048000" cy="4953000"/>
          </a:xfrm>
          <a:prstGeom prst="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Times New Roman" pitchFamily="18" charset="0"/>
                <a:cs typeface="Times New Roman" pitchFamily="18" charset="0"/>
              </a:rPr>
              <a:t>5-8 years leadership and management experience and evidence of development from CPD</a:t>
            </a:r>
          </a:p>
        </p:txBody>
      </p:sp>
      <p:sp>
        <p:nvSpPr>
          <p:cNvPr id="31" name="TextBox 30"/>
          <p:cNvSpPr txBox="1"/>
          <p:nvPr/>
        </p:nvSpPr>
        <p:spPr>
          <a:xfrm>
            <a:off x="0" y="4495800"/>
            <a:ext cx="3048000" cy="830997"/>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Section Head/Manager Child Service </a:t>
            </a:r>
            <a:endParaRPr lang="en-US" sz="2400" dirty="0">
              <a:latin typeface="Times New Roman" pitchFamily="18" charset="0"/>
              <a:cs typeface="Times New Roman" pitchFamily="18" charset="0"/>
            </a:endParaRPr>
          </a:p>
        </p:txBody>
      </p:sp>
      <p:sp>
        <p:nvSpPr>
          <p:cNvPr id="35" name="TextBox 34"/>
          <p:cNvSpPr txBox="1"/>
          <p:nvPr/>
        </p:nvSpPr>
        <p:spPr>
          <a:xfrm>
            <a:off x="6096000" y="838200"/>
            <a:ext cx="3048000" cy="1138773"/>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 Director of ECE schools/ Child Services</a:t>
            </a:r>
          </a:p>
          <a:p>
            <a:pPr algn="ct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7" name="TextBox 6"/>
          <p:cNvSpPr txBox="1"/>
          <p:nvPr/>
        </p:nvSpPr>
        <p:spPr>
          <a:xfrm>
            <a:off x="3048000" y="2362200"/>
            <a:ext cx="2971800" cy="1569660"/>
          </a:xfrm>
          <a:prstGeom prst="rect">
            <a:avLst/>
          </a:prstGeom>
          <a:noFill/>
        </p:spPr>
        <p:txBody>
          <a:bodyPr wrap="square" rtlCol="0">
            <a:spAutoFit/>
          </a:bodyPr>
          <a:lstStyle/>
          <a:p>
            <a:pPr algn="ctr"/>
            <a:r>
              <a:rPr lang="en-US" sz="2400" dirty="0" smtClean="0">
                <a:latin typeface="Times New Roman" pitchFamily="18" charset="0"/>
                <a:cs typeface="Times New Roman" pitchFamily="18" charset="0"/>
              </a:rPr>
              <a:t>Regional Academic Coordinator for ECE /Child Services General Manager</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linds(horizontal)">
                                      <p:cBhvr>
                                        <p:cTn id="7" dur="500"/>
                                        <p:tgtEl>
                                          <p:spTgt spid="24"/>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blinds(horizontal)">
                                      <p:cBhvr>
                                        <p:cTn id="10" dur="500"/>
                                        <p:tgtEl>
                                          <p:spTgt spid="31"/>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wipe(down)">
                                      <p:cBhvr>
                                        <p:cTn id="15" dur="580">
                                          <p:stCondLst>
                                            <p:cond delay="0"/>
                                          </p:stCondLst>
                                        </p:cTn>
                                        <p:tgtEl>
                                          <p:spTgt spid="26"/>
                                        </p:tgtEl>
                                      </p:cBhvr>
                                    </p:animEffect>
                                    <p:anim calcmode="lin" valueType="num">
                                      <p:cBhvr>
                                        <p:cTn id="16"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21" dur="26">
                                          <p:stCondLst>
                                            <p:cond delay="650"/>
                                          </p:stCondLst>
                                        </p:cTn>
                                        <p:tgtEl>
                                          <p:spTgt spid="26"/>
                                        </p:tgtEl>
                                      </p:cBhvr>
                                      <p:to x="100000" y="60000"/>
                                    </p:animScale>
                                    <p:animScale>
                                      <p:cBhvr>
                                        <p:cTn id="22" dur="166" decel="50000">
                                          <p:stCondLst>
                                            <p:cond delay="676"/>
                                          </p:stCondLst>
                                        </p:cTn>
                                        <p:tgtEl>
                                          <p:spTgt spid="26"/>
                                        </p:tgtEl>
                                      </p:cBhvr>
                                      <p:to x="100000" y="100000"/>
                                    </p:animScale>
                                    <p:animScale>
                                      <p:cBhvr>
                                        <p:cTn id="23" dur="26">
                                          <p:stCondLst>
                                            <p:cond delay="1312"/>
                                          </p:stCondLst>
                                        </p:cTn>
                                        <p:tgtEl>
                                          <p:spTgt spid="26"/>
                                        </p:tgtEl>
                                      </p:cBhvr>
                                      <p:to x="100000" y="80000"/>
                                    </p:animScale>
                                    <p:animScale>
                                      <p:cBhvr>
                                        <p:cTn id="24" dur="166" decel="50000">
                                          <p:stCondLst>
                                            <p:cond delay="1338"/>
                                          </p:stCondLst>
                                        </p:cTn>
                                        <p:tgtEl>
                                          <p:spTgt spid="26"/>
                                        </p:tgtEl>
                                      </p:cBhvr>
                                      <p:to x="100000" y="100000"/>
                                    </p:animScale>
                                    <p:animScale>
                                      <p:cBhvr>
                                        <p:cTn id="25" dur="26">
                                          <p:stCondLst>
                                            <p:cond delay="1642"/>
                                          </p:stCondLst>
                                        </p:cTn>
                                        <p:tgtEl>
                                          <p:spTgt spid="26"/>
                                        </p:tgtEl>
                                      </p:cBhvr>
                                      <p:to x="100000" y="90000"/>
                                    </p:animScale>
                                    <p:animScale>
                                      <p:cBhvr>
                                        <p:cTn id="26" dur="166" decel="50000">
                                          <p:stCondLst>
                                            <p:cond delay="1668"/>
                                          </p:stCondLst>
                                        </p:cTn>
                                        <p:tgtEl>
                                          <p:spTgt spid="26"/>
                                        </p:tgtEl>
                                      </p:cBhvr>
                                      <p:to x="100000" y="100000"/>
                                    </p:animScale>
                                    <p:animScale>
                                      <p:cBhvr>
                                        <p:cTn id="27" dur="26">
                                          <p:stCondLst>
                                            <p:cond delay="1808"/>
                                          </p:stCondLst>
                                        </p:cTn>
                                        <p:tgtEl>
                                          <p:spTgt spid="26"/>
                                        </p:tgtEl>
                                      </p:cBhvr>
                                      <p:to x="100000" y="95000"/>
                                    </p:animScale>
                                    <p:animScale>
                                      <p:cBhvr>
                                        <p:cTn id="28" dur="166" decel="50000">
                                          <p:stCondLst>
                                            <p:cond delay="1834"/>
                                          </p:stCondLst>
                                        </p:cTn>
                                        <p:tgtEl>
                                          <p:spTgt spid="26"/>
                                        </p:tgtEl>
                                      </p:cBhvr>
                                      <p:to x="100000" y="100000"/>
                                    </p:animScale>
                                  </p:childTnLst>
                                </p:cTn>
                              </p:par>
                              <p:par>
                                <p:cTn id="29" presetID="3" presetClass="entr" presetSubtype="10"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blinds(horizontal)">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ntr" presetSubtype="16" fill="hold" grpId="0" nodeType="clickEffect">
                                  <p:stCondLst>
                                    <p:cond delay="0"/>
                                  </p:stCondLst>
                                  <p:childTnLst>
                                    <p:set>
                                      <p:cBhvr>
                                        <p:cTn id="35" dur="1" fill="hold">
                                          <p:stCondLst>
                                            <p:cond delay="0"/>
                                          </p:stCondLst>
                                        </p:cTn>
                                        <p:tgtEl>
                                          <p:spTgt spid="28"/>
                                        </p:tgtEl>
                                        <p:attrNameLst>
                                          <p:attrName>style.visibility</p:attrName>
                                        </p:attrNameLst>
                                      </p:cBhvr>
                                      <p:to>
                                        <p:strVal val="visible"/>
                                      </p:to>
                                    </p:set>
                                    <p:animEffect transition="in" filter="box(in)">
                                      <p:cBhvr>
                                        <p:cTn id="36" dur="500"/>
                                        <p:tgtEl>
                                          <p:spTgt spid="28"/>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box(in)">
                                      <p:cBhvr>
                                        <p:cTn id="39"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6" grpId="0" animBg="1"/>
      <p:bldP spid="28" grpId="0" animBg="1"/>
      <p:bldP spid="31" grpId="0"/>
      <p:bldP spid="35" grpId="0"/>
      <p:bldP spid="7"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762000"/>
            <a:ext cx="8229600" cy="1143000"/>
          </a:xfrm>
          <a:prstGeom prst="rect">
            <a:avLst/>
          </a:prstGeom>
        </p:spPr>
        <p:txBody>
          <a:bodyPr vert="horz" lIns="91440" tIns="45720" rIns="91440" bIns="45720" rtlCol="0" anchor="ctr">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bg2"/>
                </a:solidFill>
                <a:effectLst/>
                <a:uLnTx/>
                <a:uFillTx/>
                <a:ea typeface="+mj-ea"/>
                <a:cs typeface="+mj-cs"/>
              </a:rPr>
              <a:t>Preparing early childhood educators: research, experience and context</a:t>
            </a:r>
            <a:endParaRPr kumimoji="0" lang="en-US" sz="4400" b="0" i="0" u="none" strike="noStrike" kern="1200" cap="none" spc="0" normalizeH="0" baseline="0" noProof="0" dirty="0">
              <a:ln>
                <a:noFill/>
              </a:ln>
              <a:solidFill>
                <a:schemeClr val="bg2"/>
              </a:solidFill>
              <a:effectLst/>
              <a:uLnTx/>
              <a:uFillTx/>
              <a:ea typeface="+mj-ea"/>
              <a:cs typeface="+mj-cs"/>
            </a:endParaRPr>
          </a:p>
        </p:txBody>
      </p:sp>
      <p:sp>
        <p:nvSpPr>
          <p:cNvPr id="5" name="Content Placeholder 2"/>
          <p:cNvSpPr txBox="1">
            <a:spLocks/>
          </p:cNvSpPr>
          <p:nvPr/>
        </p:nvSpPr>
        <p:spPr>
          <a:xfrm>
            <a:off x="457200" y="2286000"/>
            <a:ext cx="8229600" cy="48006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Use the VMIE teacher education model that draws on research, our experiences and our context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smtClean="0">
                <a:ln>
                  <a:noFill/>
                </a:ln>
                <a:solidFill>
                  <a:schemeClr val="tx1"/>
                </a:solidFill>
                <a:effectLst/>
                <a:uLnTx/>
                <a:uFillTx/>
                <a:latin typeface="+mn-lt"/>
                <a:ea typeface="+mn-ea"/>
                <a:cs typeface="+mn-cs"/>
              </a:rPr>
              <a:t>Realize the professional standards for early childhood educators</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err="1" smtClean="0">
                <a:ln>
                  <a:noFill/>
                </a:ln>
                <a:solidFill>
                  <a:schemeClr val="tx1"/>
                </a:solidFill>
                <a:effectLst/>
                <a:uLnTx/>
                <a:uFillTx/>
                <a:latin typeface="+mn-lt"/>
                <a:ea typeface="+mn-ea"/>
                <a:cs typeface="+mn-cs"/>
              </a:rPr>
              <a:t>Reconceptualize</a:t>
            </a:r>
            <a:r>
              <a:rPr kumimoji="0" lang="en-US" sz="2000" b="0" i="0" u="none" strike="noStrike" kern="1200" cap="none" spc="0" normalizeH="0" baseline="0" noProof="0" dirty="0" smtClean="0">
                <a:ln>
                  <a:noFill/>
                </a:ln>
                <a:solidFill>
                  <a:schemeClr val="tx1"/>
                </a:solidFill>
                <a:effectLst/>
                <a:uLnTx/>
                <a:uFillTx/>
                <a:latin typeface="+mn-lt"/>
                <a:ea typeface="+mn-ea"/>
                <a:cs typeface="+mn-cs"/>
              </a:rPr>
              <a:t> ECECD from birth to 10 years,</a:t>
            </a:r>
          </a:p>
          <a:p>
            <a:pPr marL="342900" indent="-342900">
              <a:spcBef>
                <a:spcPct val="20000"/>
              </a:spcBef>
              <a:buFont typeface="Arial" pitchFamily="34" charset="0"/>
              <a:buChar char="•"/>
            </a:pPr>
            <a:r>
              <a:rPr lang="en-US" sz="2000" dirty="0" smtClean="0"/>
              <a:t>Offer a world class quality teacher education program at home </a:t>
            </a:r>
          </a:p>
          <a:p>
            <a:pPr marL="342900" indent="-342900">
              <a:spcBef>
                <a:spcPct val="20000"/>
              </a:spcBef>
              <a:buFont typeface="Arial" pitchFamily="34" charset="0"/>
              <a:buChar char="•"/>
            </a:pPr>
            <a:r>
              <a:rPr lang="en-US" sz="2000" dirty="0" smtClean="0"/>
              <a:t>Develop an education and career ladder to motivate ECE teachers to stay and grow within the sector </a:t>
            </a:r>
          </a:p>
          <a:p>
            <a:pPr marL="342900" indent="-342900">
              <a:spcBef>
                <a:spcPct val="20000"/>
              </a:spcBef>
            </a:pPr>
            <a:endParaRPr lang="en-US" sz="2000" dirty="0" smtClean="0"/>
          </a:p>
          <a:p>
            <a:pPr marL="342900" indent="-342900">
              <a:spcBef>
                <a:spcPct val="20000"/>
              </a:spcBef>
              <a:buFont typeface="Arial" pitchFamily="34" charset="0"/>
              <a:buChar char="•"/>
            </a:pPr>
            <a:r>
              <a:rPr lang="en-US" sz="2800" dirty="0" smtClean="0"/>
              <a:t>Develop a family/community education program</a:t>
            </a:r>
            <a:endParaRPr lang="en-US" sz="3200" dirty="0" smtClean="0"/>
          </a:p>
          <a:p>
            <a:pPr marL="342900" indent="-342900">
              <a:spcBef>
                <a:spcPct val="20000"/>
              </a:spcBef>
            </a:pPr>
            <a:endParaRPr lang="en-US" sz="3200" dirty="0" smtClean="0"/>
          </a:p>
          <a:p>
            <a:pPr marL="342900" marR="0" lvl="0" indent="-342900" algn="l" defTabSz="914400" rtl="0" eaLnBrk="1" fontAlgn="auto" latinLnBrk="0" hangingPunct="1">
              <a:lnSpc>
                <a:spcPct val="100000"/>
              </a:lnSpc>
              <a:spcBef>
                <a:spcPct val="20000"/>
              </a:spcBef>
              <a:spcAft>
                <a:spcPts val="0"/>
              </a:spcAft>
              <a:buClrTx/>
              <a:buSzTx/>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Effect transition="in" filter="blinds(horizontal)">
                                      <p:cBhvr>
                                        <p:cTn id="7"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06_02.jp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p:txBody>
          <a:bodyPr>
            <a:normAutofit fontScale="90000"/>
          </a:bodyPr>
          <a:lstStyle/>
          <a:p>
            <a:r>
              <a:rPr lang="en-US" dirty="0" smtClean="0">
                <a:solidFill>
                  <a:schemeClr val="bg2"/>
                </a:solidFill>
                <a:latin typeface="+mn-lt"/>
              </a:rPr>
              <a:t>Design a parent/family/community education program</a:t>
            </a:r>
            <a:endParaRPr lang="en-US" dirty="0">
              <a:solidFill>
                <a:schemeClr val="bg2"/>
              </a:solidFill>
              <a:latin typeface="+mn-lt"/>
            </a:endParaRPr>
          </a:p>
        </p:txBody>
      </p:sp>
      <p:sp>
        <p:nvSpPr>
          <p:cNvPr id="3" name="Content Placeholder 2"/>
          <p:cNvSpPr>
            <a:spLocks noGrp="1"/>
          </p:cNvSpPr>
          <p:nvPr>
            <p:ph idx="1"/>
          </p:nvPr>
        </p:nvSpPr>
        <p:spPr>
          <a:xfrm>
            <a:off x="457200" y="1600200"/>
            <a:ext cx="8229600" cy="4953000"/>
          </a:xfrm>
        </p:spPr>
        <p:txBody>
          <a:bodyPr/>
          <a:lstStyle/>
          <a:p>
            <a:r>
              <a:rPr lang="en-US" dirty="0" smtClean="0"/>
              <a:t>Design a comprehensive parent/family/ community education program</a:t>
            </a:r>
          </a:p>
          <a:p>
            <a:pPr lvl="1">
              <a:buFont typeface="Arial" pitchFamily="34" charset="0"/>
              <a:buChar char="•"/>
            </a:pPr>
            <a:r>
              <a:rPr lang="en-US" dirty="0" smtClean="0"/>
              <a:t>Parent/family seminars</a:t>
            </a:r>
          </a:p>
          <a:p>
            <a:pPr lvl="1">
              <a:buFont typeface="Arial" pitchFamily="34" charset="0"/>
              <a:buChar char="•"/>
            </a:pPr>
            <a:r>
              <a:rPr lang="en-US" dirty="0" smtClean="0"/>
              <a:t>Publication of materials </a:t>
            </a:r>
          </a:p>
          <a:p>
            <a:pPr lvl="1">
              <a:buFont typeface="Arial" pitchFamily="34" charset="0"/>
              <a:buChar char="•"/>
            </a:pPr>
            <a:r>
              <a:rPr lang="en-US" dirty="0" smtClean="0"/>
              <a:t>Dissemination of key message using the media</a:t>
            </a:r>
          </a:p>
          <a:p>
            <a:pPr marL="338138" lvl="1">
              <a:buFont typeface="Arial" pitchFamily="34" charset="0"/>
              <a:buChar char="•"/>
            </a:pPr>
            <a:r>
              <a:rPr lang="en-US" sz="3200" dirty="0" smtClean="0"/>
              <a:t>Student-teachers engage in a 100 hour community service learning program</a:t>
            </a:r>
          </a:p>
          <a:p>
            <a:pPr lvl="1">
              <a:buFont typeface="Arial" pitchFamily="34" charset="0"/>
              <a:buChar char="•"/>
            </a:pPr>
            <a:r>
              <a:rPr lang="en-US" dirty="0" smtClean="0"/>
              <a:t>	Educate parents in their homes</a:t>
            </a:r>
          </a:p>
          <a:p>
            <a:pPr lvl="1">
              <a:buFont typeface="Arial" pitchFamily="34" charset="0"/>
              <a:buChar char="•"/>
            </a:pPr>
            <a:r>
              <a:rPr lang="en-US" dirty="0" smtClean="0"/>
              <a:t>	Identify problems and refer to experts</a:t>
            </a:r>
          </a:p>
          <a:p>
            <a:pPr lvl="1">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4" fill="hold" nodeType="clickEffect">
                                  <p:stCondLst>
                                    <p:cond delay="0"/>
                                  </p:stCondLst>
                                  <p:childTnLst>
                                    <p:animEffect transition="out" filter="wipe(down)">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3" presetClass="entr" presetSubtype="1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linds(horizontal)">
                                      <p:cBhvr>
                                        <p:cTn id="10" dur="500"/>
                                        <p:tgtEl>
                                          <p:spTgt spid="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linds(horizontal)">
                                      <p:cBhvr>
                                        <p:cTn id="13" dur="500"/>
                                        <p:tgtEl>
                                          <p:spTgt spid="3">
                                            <p:txEl>
                                              <p:pRg st="0" end="0"/>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500"/>
                                        <p:tgtEl>
                                          <p:spTgt spid="3">
                                            <p:txEl>
                                              <p:pRg st="1" end="1"/>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linds(horizontal)">
                                      <p:cBhvr>
                                        <p:cTn id="19" dur="500"/>
                                        <p:tgtEl>
                                          <p:spTgt spid="3">
                                            <p:txEl>
                                              <p:pRg st="2" end="2"/>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linds(horizontal)">
                                      <p:cBhvr>
                                        <p:cTn id="25" dur="500"/>
                                        <p:tgtEl>
                                          <p:spTgt spid="3">
                                            <p:txEl>
                                              <p:pRg st="4" end="4"/>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linds(horizontal)">
                                      <p:cBhvr>
                                        <p:cTn id="28" dur="500"/>
                                        <p:tgtEl>
                                          <p:spTgt spid="3">
                                            <p:txEl>
                                              <p:pRg st="5" end="5"/>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linds(horizontal)">
                                      <p:cBhvr>
                                        <p:cTn id="3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smtClean="0"/>
              <a:t>				THANK YOU</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ownload (1).jpg"/>
          <p:cNvPicPr>
            <a:picLocks noGrp="1" noChangeAspect="1"/>
          </p:cNvPicPr>
          <p:nvPr>
            <p:ph idx="1"/>
          </p:nvPr>
        </p:nvPicPr>
        <p:blipFill>
          <a:blip r:embed="rId2">
            <a:lum bright="25000" contrast="25000"/>
          </a:blip>
          <a:stretch>
            <a:fillRect/>
          </a:stretch>
        </p:blipFill>
        <p:spPr>
          <a:xfrm>
            <a:off x="0" y="0"/>
            <a:ext cx="9144000" cy="6858000"/>
          </a:xfrm>
          <a:prstGeom prst="rect">
            <a:avLst/>
          </a:prstGeom>
          <a:effectLst>
            <a:outerShdw blurRad="50800" dist="50800" dir="5400000" algn="ctr" rotWithShape="0">
              <a:srgbClr val="000000"/>
            </a:outerShdw>
          </a:effectLst>
        </p:spPr>
      </p:pic>
      <p:sp>
        <p:nvSpPr>
          <p:cNvPr id="5" name="Rectangle 4"/>
          <p:cNvSpPr/>
          <p:nvPr/>
        </p:nvSpPr>
        <p:spPr>
          <a:xfrm>
            <a:off x="609600" y="5226784"/>
            <a:ext cx="7924800" cy="1631216"/>
          </a:xfrm>
          <a:prstGeom prst="rect">
            <a:avLst/>
          </a:prstGeom>
        </p:spPr>
        <p:txBody>
          <a:bodyPr wrap="square" anchor="ctr">
            <a:spAutoFit/>
          </a:bodyPr>
          <a:lstStyle/>
          <a:p>
            <a:pPr>
              <a:buNone/>
            </a:pPr>
            <a:r>
              <a:rPr lang="en-US" sz="2800" dirty="0" smtClean="0"/>
              <a:t>‘</a:t>
            </a:r>
            <a:r>
              <a:rPr lang="en-US" sz="2800" b="1" dirty="0" smtClean="0"/>
              <a:t>Education should develop each child’s personality, talents and abilities to the fullest</a:t>
            </a:r>
            <a:r>
              <a:rPr lang="en-US" sz="3600" b="1" dirty="0" smtClean="0"/>
              <a:t>’</a:t>
            </a:r>
          </a:p>
          <a:p>
            <a:pPr lvl="1"/>
            <a:r>
              <a:rPr lang="en-US" dirty="0" smtClean="0"/>
              <a:t>		</a:t>
            </a:r>
          </a:p>
          <a:p>
            <a:pPr lvl="1" algn="r"/>
            <a:r>
              <a:rPr lang="en-US" dirty="0" smtClean="0"/>
              <a:t>UN Convention on the Rights of the Child, Article 29a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pic>
        <p:nvPicPr>
          <p:cNvPr id="4" name="Picture 4" descr="Unknown_Future.jpg"/>
          <p:cNvPicPr>
            <a:picLocks noChangeAspect="1"/>
          </p:cNvPicPr>
          <p:nvPr/>
        </p:nvPicPr>
        <p:blipFill>
          <a:blip r:embed="rId2">
            <a:lum bright="25000" contrast="25000"/>
          </a:blip>
          <a:srcRect/>
          <a:stretch>
            <a:fillRect/>
          </a:stretch>
        </p:blipFill>
        <p:spPr bwMode="auto">
          <a:xfrm>
            <a:off x="0" y="0"/>
            <a:ext cx="9144000" cy="6858000"/>
          </a:xfrm>
          <a:prstGeom prst="rect">
            <a:avLst/>
          </a:prstGeom>
          <a:noFill/>
          <a:ln w="9525">
            <a:noFill/>
            <a:miter lim="800000"/>
            <a:headEnd/>
            <a:tailEnd/>
          </a:ln>
        </p:spPr>
      </p:pic>
      <p:sp>
        <p:nvSpPr>
          <p:cNvPr id="5" name="Rectangle 4"/>
          <p:cNvSpPr/>
          <p:nvPr/>
        </p:nvSpPr>
        <p:spPr>
          <a:xfrm>
            <a:off x="1447800" y="381000"/>
            <a:ext cx="6629400" cy="1569660"/>
          </a:xfrm>
          <a:prstGeom prst="rect">
            <a:avLst/>
          </a:prstGeom>
        </p:spPr>
        <p:txBody>
          <a:bodyPr wrap="square">
            <a:spAutoFit/>
          </a:bodyPr>
          <a:lstStyle/>
          <a:p>
            <a:r>
              <a:rPr lang="en-GB" sz="2400" b="1" i="1" dirty="0" smtClean="0">
                <a:effectLst>
                  <a:outerShdw blurRad="38100" dist="38100" dir="2700000" algn="tl">
                    <a:srgbClr val="000000">
                      <a:alpha val="43137"/>
                    </a:srgbClr>
                  </a:outerShdw>
                </a:effectLst>
              </a:rPr>
              <a:t>‘... schools have to prepare students for jobs that have not yet been created, technologies that  have not yet been invented and problems that we don't yet know will arise’</a:t>
            </a:r>
          </a:p>
        </p:txBody>
      </p:sp>
      <p:sp>
        <p:nvSpPr>
          <p:cNvPr id="7" name="Rectangle 6"/>
          <p:cNvSpPr/>
          <p:nvPr/>
        </p:nvSpPr>
        <p:spPr>
          <a:xfrm>
            <a:off x="3962400" y="2667000"/>
            <a:ext cx="4572000" cy="646331"/>
          </a:xfrm>
          <a:prstGeom prst="rect">
            <a:avLst/>
          </a:prstGeom>
        </p:spPr>
        <p:txBody>
          <a:bodyPr>
            <a:spAutoFit/>
          </a:bodyPr>
          <a:lstStyle/>
          <a:p>
            <a:pPr algn="r">
              <a:spcBef>
                <a:spcPct val="50000"/>
              </a:spcBef>
              <a:defRPr/>
            </a:pPr>
            <a:r>
              <a:rPr lang="en-GB" dirty="0" err="1">
                <a:effectLst>
                  <a:outerShdw blurRad="38100" dist="38100" dir="2700000" algn="tl">
                    <a:srgbClr val="000000">
                      <a:alpha val="43137"/>
                    </a:srgbClr>
                  </a:outerShdw>
                </a:effectLst>
              </a:rPr>
              <a:t>Schleicher</a:t>
            </a:r>
            <a:r>
              <a:rPr lang="en-GB" dirty="0">
                <a:effectLst>
                  <a:outerShdw blurRad="38100" dist="38100" dir="2700000" algn="tl">
                    <a:srgbClr val="000000">
                      <a:alpha val="43137"/>
                    </a:srgbClr>
                  </a:outerShdw>
                </a:effectLst>
              </a:rPr>
              <a:t>, Andreas OECD Education Directorate, 2010</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The World Today</a:t>
            </a:r>
            <a:endParaRPr lang="en-US" dirty="0">
              <a:latin typeface="+mn-lt"/>
            </a:endParaRPr>
          </a:p>
        </p:txBody>
      </p:sp>
      <p:sp>
        <p:nvSpPr>
          <p:cNvPr id="3" name="Content Placeholder 2"/>
          <p:cNvSpPr>
            <a:spLocks noGrp="1"/>
          </p:cNvSpPr>
          <p:nvPr>
            <p:ph idx="1"/>
          </p:nvPr>
        </p:nvSpPr>
        <p:spPr/>
        <p:txBody>
          <a:bodyPr>
            <a:normAutofit lnSpcReduction="10000"/>
          </a:bodyPr>
          <a:lstStyle/>
          <a:p>
            <a:r>
              <a:rPr lang="en-US" b="1" dirty="0" smtClean="0">
                <a:solidFill>
                  <a:schemeClr val="bg2"/>
                </a:solidFill>
              </a:rPr>
              <a:t>Globalization:</a:t>
            </a:r>
            <a:r>
              <a:rPr lang="en-US" dirty="0" smtClean="0"/>
              <a:t> increased competition for fewer jobs therefore high levels of creativity and innovation in order to stay competitive. </a:t>
            </a:r>
          </a:p>
          <a:p>
            <a:r>
              <a:rPr lang="en-US" b="1" dirty="0" smtClean="0">
                <a:solidFill>
                  <a:schemeClr val="bg2"/>
                </a:solidFill>
              </a:rPr>
              <a:t>Information and Communication revolution: </a:t>
            </a:r>
            <a:r>
              <a:rPr lang="en-US" dirty="0" smtClean="0"/>
              <a:t>rapid technological advances and unprecedented access to information, emphasis therefore on ‘how to learn’</a:t>
            </a:r>
          </a:p>
          <a:p>
            <a:r>
              <a:rPr lang="en-US" b="1" dirty="0" smtClean="0">
                <a:solidFill>
                  <a:schemeClr val="bg2"/>
                </a:solidFill>
              </a:rPr>
              <a:t>Advances in brain science: </a:t>
            </a:r>
            <a:r>
              <a:rPr lang="en-US" dirty="0" smtClean="0"/>
              <a:t>provide new insights into how children learn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fontScale="92500" lnSpcReduction="10000"/>
          </a:bodyPr>
          <a:lstStyle/>
          <a:p>
            <a:r>
              <a:rPr lang="en-US" b="1" dirty="0" smtClean="0">
                <a:solidFill>
                  <a:schemeClr val="bg2"/>
                </a:solidFill>
              </a:rPr>
              <a:t>Corporate change</a:t>
            </a:r>
            <a:r>
              <a:rPr lang="en-US" b="1" dirty="0">
                <a:solidFill>
                  <a:schemeClr val="bg2"/>
                </a:solidFill>
              </a:rPr>
              <a:t>:</a:t>
            </a:r>
            <a:r>
              <a:rPr lang="en-US" dirty="0" smtClean="0">
                <a:solidFill>
                  <a:schemeClr val="bg2"/>
                </a:solidFill>
              </a:rPr>
              <a:t> </a:t>
            </a:r>
            <a:r>
              <a:rPr lang="en-US" dirty="0" smtClean="0"/>
              <a:t>Because of technology, globalization, competitive forces, companies have radically restructured how work gets done. Work more collaborative, with self-managing work teams tackling major projects, often global in nature. Jobs have become less predictable and stable requiring employees to adapt to new challenges and demands. </a:t>
            </a:r>
          </a:p>
          <a:p>
            <a:r>
              <a:rPr lang="en-US" b="1" dirty="0" smtClean="0">
                <a:solidFill>
                  <a:schemeClr val="bg2"/>
                </a:solidFill>
              </a:rPr>
              <a:t>Demographics</a:t>
            </a:r>
            <a:r>
              <a:rPr lang="en-US" dirty="0" smtClean="0">
                <a:solidFill>
                  <a:schemeClr val="bg2"/>
                </a:solidFill>
              </a:rPr>
              <a:t>:</a:t>
            </a:r>
            <a:r>
              <a:rPr lang="en-US" dirty="0" smtClean="0"/>
              <a:t> Pakistan has a ‘youth bulge’, if we are to obtain a youth dividend, need to develop this human resource </a:t>
            </a:r>
          </a:p>
          <a:p>
            <a:r>
              <a:rPr lang="en-US" b="1" dirty="0" smtClean="0">
                <a:solidFill>
                  <a:schemeClr val="bg2"/>
                </a:solidFill>
              </a:rPr>
              <a:t>Automation:</a:t>
            </a:r>
            <a:r>
              <a:rPr lang="en-US" dirty="0" smtClean="0"/>
              <a:t> Computers good at doing ‘routine jobs’ therefore replacing humans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2332037"/>
            <a:ext cx="8229600" cy="4525963"/>
          </a:xfrm>
        </p:spPr>
        <p:txBody>
          <a:bodyPr/>
          <a:lstStyle/>
          <a:p>
            <a:pPr>
              <a:buNone/>
            </a:pPr>
            <a:r>
              <a:rPr lang="en-US" dirty="0" smtClean="0"/>
              <a:t>	If our world is different today and we do not know what our world will be like tomorrow, should the education we provide our young people be like yesterday?</a:t>
            </a:r>
            <a:endParaRPr lang="en-US" dirty="0"/>
          </a:p>
        </p:txBody>
      </p:sp>
      <p:pic>
        <p:nvPicPr>
          <p:cNvPr id="4" name="Picture 3" descr="download.jpg"/>
          <p:cNvPicPr>
            <a:picLocks noChangeAspect="1"/>
          </p:cNvPicPr>
          <p:nvPr/>
        </p:nvPicPr>
        <p:blipFill>
          <a:blip r:embed="rId2"/>
          <a:stretch>
            <a:fillRect/>
          </a:stretch>
        </p:blipFill>
        <p:spPr>
          <a:xfrm>
            <a:off x="3429000" y="0"/>
            <a:ext cx="2143125" cy="214312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770" decel="100000"/>
                                        <p:tgtEl>
                                          <p:spTgt spid="4"/>
                                        </p:tgtEl>
                                      </p:cBhvr>
                                    </p:animEffect>
                                    <p:animScale>
                                      <p:cBhvr>
                                        <p:cTn id="8" dur="770" decel="100000"/>
                                        <p:tgtEl>
                                          <p:spTgt spid="4"/>
                                        </p:tgtEl>
                                      </p:cBhvr>
                                      <p:from x="10000" y="10000"/>
                                      <p:to x="200000" y="450000"/>
                                    </p:animScale>
                                    <p:animScale>
                                      <p:cBhvr>
                                        <p:cTn id="9" dur="1230" accel="100000" fill="hold">
                                          <p:stCondLst>
                                            <p:cond delay="770"/>
                                          </p:stCondLst>
                                        </p:cTn>
                                        <p:tgtEl>
                                          <p:spTgt spid="4"/>
                                        </p:tgtEl>
                                      </p:cBhvr>
                                      <p:from x="200000" y="450000"/>
                                      <p:to x="100000" y="100000"/>
                                    </p:animScale>
                                    <p:set>
                                      <p:cBhvr>
                                        <p:cTn id="10" dur="770" fill="hold"/>
                                        <p:tgtEl>
                                          <p:spTgt spid="4"/>
                                        </p:tgtEl>
                                        <p:attrNameLst>
                                          <p:attrName>ppt_x</p:attrName>
                                        </p:attrNameLst>
                                      </p:cBhvr>
                                      <p:to>
                                        <p:strVal val="(0.5)"/>
                                      </p:to>
                                    </p:set>
                                    <p:anim from="(0.5)" to="(#ppt_x)" calcmode="lin" valueType="num">
                                      <p:cBhvr>
                                        <p:cTn id="11" dur="1230" accel="100000" fill="hold">
                                          <p:stCondLst>
                                            <p:cond delay="770"/>
                                          </p:stCondLst>
                                        </p:cTn>
                                        <p:tgtEl>
                                          <p:spTgt spid="4"/>
                                        </p:tgtEl>
                                        <p:attrNameLst>
                                          <p:attrName>ppt_x</p:attrName>
                                        </p:attrNameLst>
                                      </p:cBhvr>
                                    </p:anim>
                                    <p:set>
                                      <p:cBhvr>
                                        <p:cTn id="12" dur="770" fill="hold"/>
                                        <p:tgtEl>
                                          <p:spTgt spid="4"/>
                                        </p:tgtEl>
                                        <p:attrNameLst>
                                          <p:attrName>ppt_y</p:attrName>
                                        </p:attrNameLst>
                                      </p:cBhvr>
                                      <p:to>
                                        <p:strVal val="(#ppt_y+0.4)"/>
                                      </p:to>
                                    </p:set>
                                    <p:anim from="(#ppt_y+0.4)" to="(#ppt_y)" calcmode="lin" valueType="num">
                                      <p:cBhvr>
                                        <p:cTn id="13" dur="1230" accel="100000" fill="hold">
                                          <p:stCondLst>
                                            <p:cond delay="770"/>
                                          </p:stCondLst>
                                        </p:cTn>
                                        <p:tgtEl>
                                          <p:spTgt spid="4"/>
                                        </p:tgtEl>
                                        <p:attrNameLst>
                                          <p:attrName>ppt_y</p:attrName>
                                        </p:attrNameLst>
                                      </p:cBhvr>
                                    </p:anim>
                                  </p:childTnLst>
                                </p:cTn>
                              </p:par>
                            </p:childTnLst>
                          </p:cTn>
                        </p:par>
                        <p:par>
                          <p:cTn id="14" fill="hold">
                            <p:stCondLst>
                              <p:cond delay="2000"/>
                            </p:stCondLst>
                            <p:childTnLst>
                              <p:par>
                                <p:cTn id="15" presetID="3" presetClass="entr" presetSubtype="10" fill="hold" grpId="0" nodeType="after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mn-lt"/>
              </a:rPr>
              <a:t>R</a:t>
            </a:r>
            <a:r>
              <a:rPr lang="en-US" dirty="0" smtClean="0">
                <a:latin typeface="+mn-lt"/>
              </a:rPr>
              <a:t>esearch on 21</a:t>
            </a:r>
            <a:r>
              <a:rPr lang="en-US" baseline="30000" dirty="0" smtClean="0">
                <a:latin typeface="+mn-lt"/>
              </a:rPr>
              <a:t>st</a:t>
            </a:r>
            <a:r>
              <a:rPr lang="en-US" dirty="0" smtClean="0">
                <a:latin typeface="+mn-lt"/>
              </a:rPr>
              <a:t> Century Education</a:t>
            </a:r>
            <a:endParaRPr lang="en-US" dirty="0">
              <a:latin typeface="+mn-lt"/>
            </a:endParaRPr>
          </a:p>
        </p:txBody>
      </p:sp>
      <p:sp>
        <p:nvSpPr>
          <p:cNvPr id="3" name="Content Placeholder 2"/>
          <p:cNvSpPr>
            <a:spLocks noGrp="1"/>
          </p:cNvSpPr>
          <p:nvPr>
            <p:ph idx="1"/>
          </p:nvPr>
        </p:nvSpPr>
        <p:spPr>
          <a:xfrm>
            <a:off x="457200" y="1371600"/>
            <a:ext cx="8229600" cy="4953000"/>
          </a:xfrm>
        </p:spPr>
        <p:txBody>
          <a:bodyPr>
            <a:normAutofit lnSpcReduction="10000"/>
          </a:bodyPr>
          <a:lstStyle/>
          <a:p>
            <a:pPr>
              <a:buNone/>
            </a:pPr>
            <a:r>
              <a:rPr lang="en-US" b="1" dirty="0" smtClean="0">
                <a:solidFill>
                  <a:schemeClr val="bg2"/>
                </a:solidFill>
              </a:rPr>
              <a:t>Build a strong foundation</a:t>
            </a:r>
            <a:endParaRPr lang="en-US" b="1" dirty="0">
              <a:solidFill>
                <a:schemeClr val="bg2"/>
              </a:solidFill>
            </a:endParaRPr>
          </a:p>
          <a:p>
            <a:r>
              <a:rPr lang="en-US" dirty="0" smtClean="0"/>
              <a:t>Children from the early years need to learn and develop strong math, language, science and social skills to succeed in life, work and as citizens. </a:t>
            </a:r>
          </a:p>
          <a:p>
            <a:r>
              <a:rPr lang="en-US" dirty="0" smtClean="0"/>
              <a:t>Children do not need knowledge that they ‘reproduce’ on tests but the ability to apply their learning to real-world challenges. </a:t>
            </a:r>
          </a:p>
          <a:p>
            <a:r>
              <a:rPr lang="en-US" dirty="0" smtClean="0"/>
              <a:t>It is in the early years that we need to begin developing strong technological skills.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0"/>
          <p:cNvGrpSpPr/>
          <p:nvPr/>
        </p:nvGrpSpPr>
        <p:grpSpPr>
          <a:xfrm>
            <a:off x="2379325" y="0"/>
            <a:ext cx="2397303" cy="2071720"/>
            <a:chOff x="2379325" y="0"/>
            <a:chExt cx="2397303" cy="2071720"/>
          </a:xfrm>
        </p:grpSpPr>
        <p:sp>
          <p:nvSpPr>
            <p:cNvPr id="7" name="4-Point Star 6"/>
            <p:cNvSpPr/>
            <p:nvPr/>
          </p:nvSpPr>
          <p:spPr>
            <a:xfrm rot="1394431">
              <a:off x="2379325" y="0"/>
              <a:ext cx="2397303" cy="2071720"/>
            </a:xfrm>
            <a:prstGeom prst="star4">
              <a:avLst>
                <a:gd name="adj" fmla="val 50000"/>
              </a:avLst>
            </a:prstGeom>
            <a:solidFill>
              <a:srgbClr val="4678B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p:cNvPicPr>
              <a:picLocks noChangeAspect="1" noChangeArrowheads="1"/>
            </p:cNvPicPr>
            <p:nvPr/>
          </p:nvPicPr>
          <p:blipFill>
            <a:blip r:embed="rId3"/>
            <a:srcRect/>
            <a:stretch>
              <a:fillRect/>
            </a:stretch>
          </p:blipFill>
          <p:spPr bwMode="auto">
            <a:xfrm>
              <a:off x="2895600" y="304800"/>
              <a:ext cx="1252538" cy="803600"/>
            </a:xfrm>
            <a:prstGeom prst="rect">
              <a:avLst/>
            </a:prstGeom>
            <a:noFill/>
            <a:ln w="9525">
              <a:noFill/>
              <a:miter lim="800000"/>
              <a:headEnd/>
              <a:tailEnd/>
            </a:ln>
            <a:effectLst/>
          </p:spPr>
        </p:pic>
        <p:sp>
          <p:nvSpPr>
            <p:cNvPr id="19" name="Rectangle 18"/>
            <p:cNvSpPr/>
            <p:nvPr/>
          </p:nvSpPr>
          <p:spPr>
            <a:xfrm>
              <a:off x="2971800" y="1066800"/>
              <a:ext cx="1196160" cy="707886"/>
            </a:xfrm>
            <a:prstGeom prst="rect">
              <a:avLst/>
            </a:prstGeom>
            <a:noFill/>
          </p:spPr>
          <p:txBody>
            <a:bodyPr wrap="none" lIns="91440" tIns="45720" rIns="91440" bIns="45720">
              <a:spAutoFit/>
            </a:bodyPr>
            <a:lstStyle/>
            <a:p>
              <a:pPr algn="ctr"/>
              <a:r>
                <a:rPr lang="en-US" sz="2000" b="1" cap="none" spc="0" dirty="0" smtClean="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rPr>
                <a:t>Critical </a:t>
              </a:r>
            </a:p>
            <a:p>
              <a:pPr algn="ctr"/>
              <a:r>
                <a:rPr lang="en-US" sz="2000" b="1" cap="none" spc="0" dirty="0" smtClean="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rPr>
                <a:t>Thinking</a:t>
              </a:r>
              <a:endParaRPr lang="en-US" sz="2000" b="1" cap="none" spc="0" dirty="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endParaRPr>
            </a:p>
          </p:txBody>
        </p:sp>
      </p:grpSp>
      <p:grpSp>
        <p:nvGrpSpPr>
          <p:cNvPr id="3" name="Group 41"/>
          <p:cNvGrpSpPr/>
          <p:nvPr/>
        </p:nvGrpSpPr>
        <p:grpSpPr>
          <a:xfrm>
            <a:off x="4519773" y="165739"/>
            <a:ext cx="2414427" cy="2071720"/>
            <a:chOff x="4519773" y="165739"/>
            <a:chExt cx="2414427" cy="2071720"/>
          </a:xfrm>
        </p:grpSpPr>
        <p:sp>
          <p:nvSpPr>
            <p:cNvPr id="9" name="4-Point Star 8"/>
            <p:cNvSpPr/>
            <p:nvPr/>
          </p:nvSpPr>
          <p:spPr>
            <a:xfrm rot="1443447">
              <a:off x="4519773" y="165739"/>
              <a:ext cx="2397303" cy="2071720"/>
            </a:xfrm>
            <a:prstGeom prst="star4">
              <a:avLst>
                <a:gd name="adj" fmla="val 50000"/>
              </a:avLst>
            </a:prstGeom>
            <a:solidFill>
              <a:srgbClr val="0606C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4572000" y="1295400"/>
              <a:ext cx="2362200" cy="400110"/>
            </a:xfrm>
            <a:prstGeom prst="rect">
              <a:avLst/>
            </a:prstGeom>
            <a:noFill/>
          </p:spPr>
          <p:txBody>
            <a:bodyPr wrap="square" lIns="91440" tIns="45720" rIns="91440" bIns="45720">
              <a:spAutoFit/>
            </a:bodyPr>
            <a:lstStyle/>
            <a:p>
              <a:pPr algn="ctr"/>
              <a:r>
                <a:rPr lang="en-US" sz="2000" b="1" cap="none" spc="0" dirty="0" smtClean="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rPr>
                <a:t>Communication</a:t>
              </a:r>
              <a:endParaRPr lang="en-US" sz="2000" b="1" cap="none" spc="0" dirty="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endParaRPr>
            </a:p>
          </p:txBody>
        </p:sp>
        <p:pic>
          <p:nvPicPr>
            <p:cNvPr id="24" name="Picture 23" descr="communication.jpg"/>
            <p:cNvPicPr>
              <a:picLocks noChangeAspect="1"/>
            </p:cNvPicPr>
            <p:nvPr/>
          </p:nvPicPr>
          <p:blipFill>
            <a:blip r:embed="rId4"/>
            <a:stretch>
              <a:fillRect/>
            </a:stretch>
          </p:blipFill>
          <p:spPr>
            <a:xfrm>
              <a:off x="5105400" y="304800"/>
              <a:ext cx="1071563" cy="1071563"/>
            </a:xfrm>
            <a:prstGeom prst="rect">
              <a:avLst/>
            </a:prstGeom>
          </p:spPr>
        </p:pic>
      </p:grpSp>
      <p:grpSp>
        <p:nvGrpSpPr>
          <p:cNvPr id="4" name="Group 42"/>
          <p:cNvGrpSpPr/>
          <p:nvPr/>
        </p:nvGrpSpPr>
        <p:grpSpPr>
          <a:xfrm>
            <a:off x="6060898" y="1657377"/>
            <a:ext cx="2473502" cy="2071720"/>
            <a:chOff x="6060898" y="1657377"/>
            <a:chExt cx="2473502" cy="2071720"/>
          </a:xfrm>
        </p:grpSpPr>
        <p:sp>
          <p:nvSpPr>
            <p:cNvPr id="11" name="4-Point Star 10"/>
            <p:cNvSpPr/>
            <p:nvPr/>
          </p:nvSpPr>
          <p:spPr>
            <a:xfrm rot="1443447">
              <a:off x="6060898" y="1657377"/>
              <a:ext cx="2397303" cy="2071720"/>
            </a:xfrm>
            <a:prstGeom prst="star4">
              <a:avLst>
                <a:gd name="adj" fmla="val 50000"/>
              </a:avLst>
            </a:prstGeom>
            <a:solidFill>
              <a:srgbClr val="4664E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6172200" y="2895600"/>
              <a:ext cx="2362200" cy="400110"/>
            </a:xfrm>
            <a:prstGeom prst="rect">
              <a:avLst/>
            </a:prstGeom>
            <a:noFill/>
          </p:spPr>
          <p:txBody>
            <a:bodyPr wrap="square" lIns="91440" tIns="45720" rIns="91440" bIns="45720">
              <a:spAutoFit/>
            </a:bodyPr>
            <a:lstStyle/>
            <a:p>
              <a:pPr algn="ctr"/>
              <a:r>
                <a:rPr lang="en-US" sz="2000" b="1" cap="none" spc="0" dirty="0" smtClean="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rPr>
                <a:t>Collaboration</a:t>
              </a:r>
              <a:endParaRPr lang="en-US" sz="2000" b="1" cap="none" spc="0" dirty="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endParaRPr>
            </a:p>
          </p:txBody>
        </p:sp>
        <p:pic>
          <p:nvPicPr>
            <p:cNvPr id="26" name="Picture 25" descr="Collaboration.jpg"/>
            <p:cNvPicPr>
              <a:picLocks noChangeAspect="1"/>
            </p:cNvPicPr>
            <p:nvPr/>
          </p:nvPicPr>
          <p:blipFill>
            <a:blip r:embed="rId5"/>
            <a:stretch>
              <a:fillRect/>
            </a:stretch>
          </p:blipFill>
          <p:spPr>
            <a:xfrm>
              <a:off x="6553200" y="1981200"/>
              <a:ext cx="1390650" cy="819150"/>
            </a:xfrm>
            <a:prstGeom prst="rect">
              <a:avLst/>
            </a:prstGeom>
          </p:spPr>
        </p:pic>
      </p:grpSp>
      <p:grpSp>
        <p:nvGrpSpPr>
          <p:cNvPr id="5" name="Group 43"/>
          <p:cNvGrpSpPr/>
          <p:nvPr/>
        </p:nvGrpSpPr>
        <p:grpSpPr>
          <a:xfrm>
            <a:off x="6109354" y="3599056"/>
            <a:ext cx="2425046" cy="2071720"/>
            <a:chOff x="6109354" y="3599056"/>
            <a:chExt cx="2425046" cy="2071720"/>
          </a:xfrm>
        </p:grpSpPr>
        <p:sp>
          <p:nvSpPr>
            <p:cNvPr id="13" name="4-Point Star 12"/>
            <p:cNvSpPr/>
            <p:nvPr/>
          </p:nvSpPr>
          <p:spPr>
            <a:xfrm rot="1443447">
              <a:off x="6109354" y="3599056"/>
              <a:ext cx="2397303" cy="2071720"/>
            </a:xfrm>
            <a:prstGeom prst="star4">
              <a:avLst>
                <a:gd name="adj" fmla="val 50000"/>
              </a:avLst>
            </a:prstGeom>
            <a:solidFill>
              <a:srgbClr val="3C78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6172200" y="4648200"/>
              <a:ext cx="2362200" cy="707886"/>
            </a:xfrm>
            <a:prstGeom prst="rect">
              <a:avLst/>
            </a:prstGeom>
            <a:noFill/>
          </p:spPr>
          <p:txBody>
            <a:bodyPr wrap="square" lIns="91440" tIns="45720" rIns="91440" bIns="45720">
              <a:spAutoFit/>
            </a:bodyPr>
            <a:lstStyle/>
            <a:p>
              <a:pPr algn="ctr"/>
              <a:r>
                <a:rPr lang="en-US" sz="2000" b="1" cap="none" spc="0" dirty="0" smtClean="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rPr>
                <a:t>Cultural </a:t>
              </a:r>
            </a:p>
            <a:p>
              <a:pPr algn="ctr"/>
              <a:r>
                <a:rPr lang="en-US" sz="2000" b="1" cap="none" spc="0" dirty="0" smtClean="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rPr>
                <a:t>Diversity</a:t>
              </a:r>
              <a:endParaRPr lang="en-US" sz="2000" b="1" cap="none" spc="0" dirty="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endParaRPr>
            </a:p>
          </p:txBody>
        </p:sp>
        <p:pic>
          <p:nvPicPr>
            <p:cNvPr id="1028" name="Picture 4"/>
            <p:cNvPicPr>
              <a:picLocks noChangeAspect="1" noChangeArrowheads="1"/>
            </p:cNvPicPr>
            <p:nvPr/>
          </p:nvPicPr>
          <p:blipFill>
            <a:blip r:embed="rId6"/>
            <a:srcRect/>
            <a:stretch>
              <a:fillRect/>
            </a:stretch>
          </p:blipFill>
          <p:spPr bwMode="auto">
            <a:xfrm>
              <a:off x="6705600" y="3733800"/>
              <a:ext cx="1071563" cy="852488"/>
            </a:xfrm>
            <a:prstGeom prst="rect">
              <a:avLst/>
            </a:prstGeom>
            <a:noFill/>
            <a:ln w="9525">
              <a:noFill/>
              <a:miter lim="800000"/>
              <a:headEnd/>
              <a:tailEnd/>
            </a:ln>
            <a:effectLst/>
          </p:spPr>
        </p:pic>
      </p:grpSp>
      <p:grpSp>
        <p:nvGrpSpPr>
          <p:cNvPr id="6" name="Group 44"/>
          <p:cNvGrpSpPr/>
          <p:nvPr/>
        </p:nvGrpSpPr>
        <p:grpSpPr>
          <a:xfrm>
            <a:off x="4572000" y="4818255"/>
            <a:ext cx="2410656" cy="2071720"/>
            <a:chOff x="4572000" y="4818255"/>
            <a:chExt cx="2410656" cy="2071720"/>
          </a:xfrm>
        </p:grpSpPr>
        <p:sp>
          <p:nvSpPr>
            <p:cNvPr id="15" name="4-Point Star 14"/>
            <p:cNvSpPr/>
            <p:nvPr/>
          </p:nvSpPr>
          <p:spPr>
            <a:xfrm rot="1443447">
              <a:off x="4585353" y="4818255"/>
              <a:ext cx="2397303" cy="2071720"/>
            </a:xfrm>
            <a:prstGeom prst="star4">
              <a:avLst>
                <a:gd name="adj" fmla="val 50000"/>
              </a:avLst>
            </a:prstGeom>
            <a:solidFill>
              <a:srgbClr val="2850D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4572000" y="5715000"/>
              <a:ext cx="2362200" cy="707886"/>
            </a:xfrm>
            <a:prstGeom prst="rect">
              <a:avLst/>
            </a:prstGeom>
            <a:noFill/>
          </p:spPr>
          <p:txBody>
            <a:bodyPr wrap="square" lIns="91440" tIns="45720" rIns="91440" bIns="45720">
              <a:spAutoFit/>
            </a:bodyPr>
            <a:lstStyle/>
            <a:p>
              <a:pPr algn="ctr"/>
              <a:r>
                <a:rPr lang="en-US" sz="2000" b="1" cap="none" spc="0" dirty="0" smtClean="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rPr>
                <a:t>Creativity &amp; Innovation</a:t>
              </a:r>
              <a:endParaRPr lang="en-US" sz="2000" b="1" cap="none" spc="0" dirty="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endParaRPr>
            </a:p>
          </p:txBody>
        </p:sp>
        <p:pic>
          <p:nvPicPr>
            <p:cNvPr id="32" name="Picture 31" descr="c&amp;I.jpg"/>
            <p:cNvPicPr>
              <a:picLocks noChangeAspect="1"/>
            </p:cNvPicPr>
            <p:nvPr/>
          </p:nvPicPr>
          <p:blipFill>
            <a:blip r:embed="rId7"/>
            <a:stretch>
              <a:fillRect/>
            </a:stretch>
          </p:blipFill>
          <p:spPr>
            <a:xfrm>
              <a:off x="5334000" y="4876800"/>
              <a:ext cx="792688" cy="766043"/>
            </a:xfrm>
            <a:prstGeom prst="rect">
              <a:avLst/>
            </a:prstGeom>
          </p:spPr>
        </p:pic>
      </p:grpSp>
      <p:grpSp>
        <p:nvGrpSpPr>
          <p:cNvPr id="8" name="Group 45"/>
          <p:cNvGrpSpPr/>
          <p:nvPr/>
        </p:nvGrpSpPr>
        <p:grpSpPr>
          <a:xfrm>
            <a:off x="2438400" y="4589656"/>
            <a:ext cx="2410656" cy="2071720"/>
            <a:chOff x="2438400" y="4589656"/>
            <a:chExt cx="2410656" cy="2071720"/>
          </a:xfrm>
        </p:grpSpPr>
        <p:sp>
          <p:nvSpPr>
            <p:cNvPr id="14" name="4-Point Star 13"/>
            <p:cNvSpPr/>
            <p:nvPr/>
          </p:nvSpPr>
          <p:spPr>
            <a:xfrm rot="1443447">
              <a:off x="2451753" y="4589656"/>
              <a:ext cx="2397303" cy="2071720"/>
            </a:xfrm>
            <a:prstGeom prst="star4">
              <a:avLst>
                <a:gd name="adj" fmla="val 50000"/>
              </a:avLst>
            </a:prstGeom>
            <a:solidFill>
              <a:srgbClr val="1E5AE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2438400" y="5486400"/>
              <a:ext cx="2362200" cy="707886"/>
            </a:xfrm>
            <a:prstGeom prst="rect">
              <a:avLst/>
            </a:prstGeom>
            <a:noFill/>
          </p:spPr>
          <p:txBody>
            <a:bodyPr wrap="square" lIns="91440" tIns="45720" rIns="91440" bIns="45720">
              <a:spAutoFit/>
            </a:bodyPr>
            <a:lstStyle/>
            <a:p>
              <a:pPr algn="ctr"/>
              <a:r>
                <a:rPr lang="en-US" sz="2000" b="1" cap="none" spc="0" dirty="0" smtClean="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rPr>
                <a:t>Connectivity for Learning</a:t>
              </a:r>
              <a:endParaRPr lang="en-US" sz="2000" b="1" cap="none" spc="0" dirty="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endParaRPr>
            </a:p>
          </p:txBody>
        </p:sp>
        <p:pic>
          <p:nvPicPr>
            <p:cNvPr id="35" name="Picture 34" descr="connectivity.jpg"/>
            <p:cNvPicPr>
              <a:picLocks noChangeAspect="1"/>
            </p:cNvPicPr>
            <p:nvPr/>
          </p:nvPicPr>
          <p:blipFill>
            <a:blip r:embed="rId8"/>
            <a:stretch>
              <a:fillRect/>
            </a:stretch>
          </p:blipFill>
          <p:spPr>
            <a:xfrm>
              <a:off x="3149730" y="4724400"/>
              <a:ext cx="888869" cy="665794"/>
            </a:xfrm>
            <a:prstGeom prst="rect">
              <a:avLst/>
            </a:prstGeom>
          </p:spPr>
        </p:pic>
      </p:grpSp>
      <p:grpSp>
        <p:nvGrpSpPr>
          <p:cNvPr id="16" name="Group 46"/>
          <p:cNvGrpSpPr/>
          <p:nvPr/>
        </p:nvGrpSpPr>
        <p:grpSpPr>
          <a:xfrm>
            <a:off x="914400" y="3218056"/>
            <a:ext cx="2410655" cy="2071720"/>
            <a:chOff x="914400" y="3218056"/>
            <a:chExt cx="2410655" cy="2071720"/>
          </a:xfrm>
        </p:grpSpPr>
        <p:sp>
          <p:nvSpPr>
            <p:cNvPr id="12" name="4-Point Star 11"/>
            <p:cNvSpPr/>
            <p:nvPr/>
          </p:nvSpPr>
          <p:spPr>
            <a:xfrm rot="1443447">
              <a:off x="927752" y="3218056"/>
              <a:ext cx="2397303" cy="2071720"/>
            </a:xfrm>
            <a:prstGeom prst="star4">
              <a:avLst>
                <a:gd name="adj" fmla="val 50000"/>
              </a:avLst>
            </a:prstGeom>
            <a:solidFill>
              <a:srgbClr val="0A32F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914400" y="4495800"/>
              <a:ext cx="2362200" cy="400110"/>
            </a:xfrm>
            <a:prstGeom prst="rect">
              <a:avLst/>
            </a:prstGeom>
            <a:noFill/>
          </p:spPr>
          <p:txBody>
            <a:bodyPr wrap="square" lIns="91440" tIns="45720" rIns="91440" bIns="45720">
              <a:spAutoFit/>
            </a:bodyPr>
            <a:lstStyle/>
            <a:p>
              <a:pPr algn="ctr"/>
              <a:r>
                <a:rPr lang="en-US" sz="2000" b="1" cap="none" spc="0" dirty="0" smtClean="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rPr>
                <a:t>Citizenship</a:t>
              </a:r>
              <a:endParaRPr lang="en-US" sz="2000" b="1" cap="none" spc="0" dirty="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endParaRPr>
            </a:p>
          </p:txBody>
        </p:sp>
        <p:pic>
          <p:nvPicPr>
            <p:cNvPr id="37" name="Picture 36" descr="citizenship.jpg"/>
            <p:cNvPicPr>
              <a:picLocks noChangeAspect="1"/>
            </p:cNvPicPr>
            <p:nvPr/>
          </p:nvPicPr>
          <p:blipFill>
            <a:blip r:embed="rId9"/>
            <a:stretch>
              <a:fillRect/>
            </a:stretch>
          </p:blipFill>
          <p:spPr>
            <a:xfrm>
              <a:off x="1371600" y="3505200"/>
              <a:ext cx="1258042" cy="742244"/>
            </a:xfrm>
            <a:prstGeom prst="rect">
              <a:avLst/>
            </a:prstGeom>
          </p:spPr>
        </p:pic>
      </p:grpSp>
      <p:grpSp>
        <p:nvGrpSpPr>
          <p:cNvPr id="17" name="Group 47"/>
          <p:cNvGrpSpPr/>
          <p:nvPr/>
        </p:nvGrpSpPr>
        <p:grpSpPr>
          <a:xfrm>
            <a:off x="914400" y="1313055"/>
            <a:ext cx="2410656" cy="2071720"/>
            <a:chOff x="914400" y="1313055"/>
            <a:chExt cx="2410656" cy="2071720"/>
          </a:xfrm>
        </p:grpSpPr>
        <p:sp>
          <p:nvSpPr>
            <p:cNvPr id="10" name="4-Point Star 9"/>
            <p:cNvSpPr/>
            <p:nvPr/>
          </p:nvSpPr>
          <p:spPr>
            <a:xfrm rot="1443447">
              <a:off x="927753" y="1313055"/>
              <a:ext cx="2397303" cy="2071720"/>
            </a:xfrm>
            <a:prstGeom prst="star4">
              <a:avLst>
                <a:gd name="adj" fmla="val 50000"/>
              </a:avLst>
            </a:prstGeom>
            <a:solidFill>
              <a:srgbClr val="0A46F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9" name="Picture 5"/>
            <p:cNvPicPr>
              <a:picLocks noChangeAspect="1" noChangeArrowheads="1"/>
            </p:cNvPicPr>
            <p:nvPr/>
          </p:nvPicPr>
          <p:blipFill>
            <a:blip r:embed="rId10" cstate="print"/>
            <a:srcRect/>
            <a:stretch>
              <a:fillRect/>
            </a:stretch>
          </p:blipFill>
          <p:spPr bwMode="auto">
            <a:xfrm>
              <a:off x="1676400" y="1446028"/>
              <a:ext cx="685800" cy="1355651"/>
            </a:xfrm>
            <a:prstGeom prst="rect">
              <a:avLst/>
            </a:prstGeom>
            <a:noFill/>
            <a:ln w="9525">
              <a:noFill/>
              <a:miter lim="800000"/>
              <a:headEnd/>
              <a:tailEnd/>
            </a:ln>
            <a:effectLst/>
          </p:spPr>
        </p:pic>
        <p:sp>
          <p:nvSpPr>
            <p:cNvPr id="38" name="Rectangle 37"/>
            <p:cNvSpPr/>
            <p:nvPr/>
          </p:nvSpPr>
          <p:spPr>
            <a:xfrm>
              <a:off x="914400" y="2667000"/>
              <a:ext cx="2362200" cy="400110"/>
            </a:xfrm>
            <a:prstGeom prst="rect">
              <a:avLst/>
            </a:prstGeom>
            <a:noFill/>
          </p:spPr>
          <p:txBody>
            <a:bodyPr wrap="square" lIns="91440" tIns="45720" rIns="91440" bIns="45720">
              <a:spAutoFit/>
            </a:bodyPr>
            <a:lstStyle/>
            <a:p>
              <a:pPr algn="ctr"/>
              <a:r>
                <a:rPr lang="en-US" sz="2000" b="1" cap="none" spc="0" dirty="0" smtClean="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rPr>
                <a:t>Character</a:t>
              </a:r>
              <a:endParaRPr lang="en-US" sz="2000" b="1" cap="none" spc="0" dirty="0">
                <a:ln w="17780" cmpd="sng">
                  <a:noFill/>
                  <a:prstDash val="solid"/>
                  <a:miter lim="800000"/>
                </a:ln>
                <a:solidFill>
                  <a:schemeClr val="bg1"/>
                </a:solidFill>
                <a:effectLst>
                  <a:outerShdw blurRad="50800" algn="tl" rotWithShape="0">
                    <a:srgbClr val="000000"/>
                  </a:outerShdw>
                </a:effectLst>
                <a:latin typeface="Times New Roman" pitchFamily="18" charset="0"/>
                <a:cs typeface="Times New Roman" pitchFamily="18" charset="0"/>
              </a:endParaRPr>
            </a:p>
          </p:txBody>
        </p:sp>
      </p:grpSp>
      <p:sp>
        <p:nvSpPr>
          <p:cNvPr id="40" name="Rectangle 39"/>
          <p:cNvSpPr/>
          <p:nvPr/>
        </p:nvSpPr>
        <p:spPr>
          <a:xfrm>
            <a:off x="3200400" y="2819400"/>
            <a:ext cx="2971800" cy="1323439"/>
          </a:xfrm>
          <a:prstGeom prst="rect">
            <a:avLst/>
          </a:prstGeom>
          <a:noFill/>
        </p:spPr>
        <p:txBody>
          <a:bodyPr wrap="square" lIns="91440" tIns="45720" rIns="91440" bIns="45720">
            <a:spAutoFit/>
          </a:bodyPr>
          <a:lstStyle/>
          <a:p>
            <a:pPr algn="ctr"/>
            <a:r>
              <a:rPr lang="en-US" sz="4000" b="1" dirty="0" smtClean="0">
                <a:ln w="17780" cmpd="sng">
                  <a:noFill/>
                  <a:prstDash val="solid"/>
                  <a:miter lim="800000"/>
                </a:ln>
                <a:effectLst>
                  <a:outerShdw blurRad="50800" algn="tl" rotWithShape="0">
                    <a:srgbClr val="000000"/>
                  </a:outerShdw>
                </a:effectLst>
                <a:latin typeface="Times New Roman" pitchFamily="18" charset="0"/>
                <a:cs typeface="Times New Roman" pitchFamily="18" charset="0"/>
              </a:rPr>
              <a:t>Develop the 8 C’s</a:t>
            </a:r>
            <a:endParaRPr lang="en-US" sz="4000" b="1" cap="none" spc="0" dirty="0">
              <a:ln w="17780" cmpd="sng">
                <a:noFill/>
                <a:prstDash val="solid"/>
                <a:miter lim="800000"/>
              </a:ln>
              <a:effectLst>
                <a:outerShdw blurRad="50800" algn="tl" rotWithShape="0">
                  <a:srgbClr val="000000"/>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1+#ppt_w/2"/>
                                          </p:val>
                                        </p:tav>
                                        <p:tav tm="100000">
                                          <p:val>
                                            <p:strVal val="#ppt_x"/>
                                          </p:val>
                                        </p:tav>
                                      </p:tavLst>
                                    </p:anim>
                                    <p:anim calcmode="lin" valueType="num">
                                      <p:cBhvr additive="base">
                                        <p:cTn id="2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1+#ppt_w/2"/>
                                          </p:val>
                                        </p:tav>
                                        <p:tav tm="100000">
                                          <p:val>
                                            <p:strVal val="#ppt_x"/>
                                          </p:val>
                                        </p:tav>
                                      </p:tavLst>
                                    </p:anim>
                                    <p:anim calcmode="lin" valueType="num">
                                      <p:cBhvr additive="base">
                                        <p:cTn id="26"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0-#ppt_w/2"/>
                                          </p:val>
                                        </p:tav>
                                        <p:tav tm="100000">
                                          <p:val>
                                            <p:strVal val="#ppt_x"/>
                                          </p:val>
                                        </p:tav>
                                      </p:tavLst>
                                    </p:anim>
                                    <p:anim calcmode="lin" valueType="num">
                                      <p:cBhvr additive="base">
                                        <p:cTn id="44"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0-#ppt_w/2"/>
                                          </p:val>
                                        </p:tav>
                                        <p:tav tm="100000">
                                          <p:val>
                                            <p:strVal val="#ppt_x"/>
                                          </p:val>
                                        </p:tav>
                                      </p:tavLst>
                                    </p:anim>
                                    <p:anim calcmode="lin" valueType="num">
                                      <p:cBhvr additive="base">
                                        <p:cTn id="50" dur="5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3">
      <a:dk1>
        <a:srgbClr val="000000"/>
      </a:dk1>
      <a:lt1>
        <a:srgbClr val="FFFFFF"/>
      </a:lt1>
      <a:dk2>
        <a:srgbClr val="FFFFFF"/>
      </a:dk2>
      <a:lt2>
        <a:srgbClr val="262672"/>
      </a:lt2>
      <a:accent1>
        <a:srgbClr val="99CCFF"/>
      </a:accent1>
      <a:accent2>
        <a:srgbClr val="262672"/>
      </a:accent2>
      <a:accent3>
        <a:srgbClr val="FFFFFF"/>
      </a:accent3>
      <a:accent4>
        <a:srgbClr val="000000"/>
      </a:accent4>
      <a:accent5>
        <a:srgbClr val="CAE2FF"/>
      </a:accent5>
      <a:accent6>
        <a:srgbClr val="262672"/>
      </a:accent6>
      <a:hlink>
        <a:srgbClr val="262672"/>
      </a:hlink>
      <a:folHlink>
        <a:srgbClr val="262672"/>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769</TotalTime>
  <Words>1683</Words>
  <Application>Microsoft Office PowerPoint</Application>
  <PresentationFormat>On-screen Show (4:3)</PresentationFormat>
  <Paragraphs>242</Paragraphs>
  <Slides>26</Slides>
  <Notes>3</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Evolving Innovations: Developing Quality Professionals for the Early Years</vt:lpstr>
      <vt:lpstr>Slide 2</vt:lpstr>
      <vt:lpstr>Slide 3</vt:lpstr>
      <vt:lpstr>Slide 4</vt:lpstr>
      <vt:lpstr>The World Today</vt:lpstr>
      <vt:lpstr>Slide 6</vt:lpstr>
      <vt:lpstr>Slide 7</vt:lpstr>
      <vt:lpstr>Research on 21st Century Education</vt:lpstr>
      <vt:lpstr>Slide 9</vt:lpstr>
      <vt:lpstr>Slide 10</vt:lpstr>
      <vt:lpstr>Preparing early childhood educators: research, experience and context</vt:lpstr>
      <vt:lpstr>Slide 12</vt:lpstr>
      <vt:lpstr>Preparing early childhood educators: research, experience and context</vt:lpstr>
      <vt:lpstr>Professional Standards for ECECD teachers</vt:lpstr>
      <vt:lpstr>Slide 15</vt:lpstr>
      <vt:lpstr>Preparing early childhood educators: research, experience and context</vt:lpstr>
      <vt:lpstr>Reconceptualize ECECD from birth to 10 years and develop supporting curriculum standards </vt:lpstr>
      <vt:lpstr>Slide 18</vt:lpstr>
      <vt:lpstr>Offer world class teacher education at home</vt:lpstr>
      <vt:lpstr>Slide 20</vt:lpstr>
      <vt:lpstr>Slide 21</vt:lpstr>
      <vt:lpstr>Slide 22</vt:lpstr>
      <vt:lpstr>Slide 23</vt:lpstr>
      <vt:lpstr>Slide 24</vt:lpstr>
      <vt:lpstr>Design a parent/family/community education program</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Evolving Innovations: Developing Quality Professionals for the Early Years</dc:title>
  <dc:creator>Dr. Dean</dc:creator>
  <cp:lastModifiedBy>Dr. Dean</cp:lastModifiedBy>
  <cp:revision>66</cp:revision>
  <dcterms:created xsi:type="dcterms:W3CDTF">2014-09-11T04:30:16Z</dcterms:created>
  <dcterms:modified xsi:type="dcterms:W3CDTF">2014-09-15T17:40:26Z</dcterms:modified>
</cp:coreProperties>
</file>